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368" r:id="rId2"/>
    <p:sldId id="313" r:id="rId3"/>
    <p:sldId id="318" r:id="rId4"/>
    <p:sldId id="320" r:id="rId5"/>
    <p:sldId id="319" r:id="rId6"/>
    <p:sldId id="378" r:id="rId7"/>
    <p:sldId id="416" r:id="rId8"/>
    <p:sldId id="380" r:id="rId9"/>
    <p:sldId id="381" r:id="rId10"/>
    <p:sldId id="415" r:id="rId11"/>
    <p:sldId id="383" r:id="rId12"/>
    <p:sldId id="384" r:id="rId13"/>
    <p:sldId id="385" r:id="rId14"/>
    <p:sldId id="386" r:id="rId15"/>
    <p:sldId id="387" r:id="rId16"/>
    <p:sldId id="388" r:id="rId17"/>
    <p:sldId id="389" r:id="rId18"/>
    <p:sldId id="390" r:id="rId19"/>
    <p:sldId id="401" r:id="rId20"/>
    <p:sldId id="404" r:id="rId21"/>
    <p:sldId id="354" r:id="rId22"/>
    <p:sldId id="363" r:id="rId23"/>
    <p:sldId id="346" r:id="rId24"/>
    <p:sldId id="32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97BFB5-5B43-4CBF-B786-B4990A709BF1}">
          <p14:sldIdLst>
            <p14:sldId id="368"/>
            <p14:sldId id="313"/>
            <p14:sldId id="318"/>
            <p14:sldId id="320"/>
            <p14:sldId id="319"/>
            <p14:sldId id="378"/>
            <p14:sldId id="416"/>
            <p14:sldId id="380"/>
            <p14:sldId id="381"/>
            <p14:sldId id="415"/>
            <p14:sldId id="383"/>
            <p14:sldId id="384"/>
            <p14:sldId id="385"/>
            <p14:sldId id="386"/>
            <p14:sldId id="387"/>
            <p14:sldId id="388"/>
            <p14:sldId id="389"/>
            <p14:sldId id="390"/>
            <p14:sldId id="401"/>
            <p14:sldId id="404"/>
            <p14:sldId id="354"/>
            <p14:sldId id="363"/>
            <p14:sldId id="346"/>
            <p14:sldId id="3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D4D4D"/>
    <a:srgbClr val="3DCCCA"/>
    <a:srgbClr val="E8E2E4"/>
    <a:srgbClr val="55544E"/>
    <a:srgbClr val="996633"/>
    <a:srgbClr val="C0504D"/>
    <a:srgbClr val="676767"/>
    <a:srgbClr val="D09F6E"/>
    <a:srgbClr val="AD5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B60F3-3E27-418B-906F-9E396EB07AFE}" v="26" dt="2022-09-19T18:08:35.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433" autoAdjust="0"/>
  </p:normalViewPr>
  <p:slideViewPr>
    <p:cSldViewPr snapToGrid="0">
      <p:cViewPr varScale="1">
        <p:scale>
          <a:sx n="51" d="100"/>
          <a:sy n="51" d="100"/>
        </p:scale>
        <p:origin x="300" y="270"/>
      </p:cViewPr>
      <p:guideLst/>
    </p:cSldViewPr>
  </p:slideViewPr>
  <p:notesTextViewPr>
    <p:cViewPr>
      <p:scale>
        <a:sx n="3" d="2"/>
        <a:sy n="3" d="2"/>
      </p:scale>
      <p:origin x="0" y="0"/>
    </p:cViewPr>
  </p:notesTextViewPr>
  <p:sorterViewPr>
    <p:cViewPr>
      <p:scale>
        <a:sx n="100" d="100"/>
        <a:sy n="100" d="100"/>
      </p:scale>
      <p:origin x="0" y="-268"/>
    </p:cViewPr>
  </p:sorterViewPr>
  <p:notesViewPr>
    <p:cSldViewPr snapToGrid="0">
      <p:cViewPr varScale="1">
        <p:scale>
          <a:sx n="85" d="100"/>
          <a:sy n="85" d="100"/>
        </p:scale>
        <p:origin x="233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en, Babatu" userId="39f7bf44-b736-421f-9020-ad361457ebf0" providerId="ADAL" clId="{262B60F3-3E27-418B-906F-9E396EB07AFE}"/>
    <pc:docChg chg="undo custSel addSld delSld modSld modSection">
      <pc:chgData name="Hansen, Babatu" userId="39f7bf44-b736-421f-9020-ad361457ebf0" providerId="ADAL" clId="{262B60F3-3E27-418B-906F-9E396EB07AFE}" dt="2022-09-19T18:12:04.111" v="111" actId="2696"/>
      <pc:docMkLst>
        <pc:docMk/>
      </pc:docMkLst>
      <pc:sldChg chg="del">
        <pc:chgData name="Hansen, Babatu" userId="39f7bf44-b736-421f-9020-ad361457ebf0" providerId="ADAL" clId="{262B60F3-3E27-418B-906F-9E396EB07AFE}" dt="2022-09-19T14:47:52.891" v="0" actId="47"/>
        <pc:sldMkLst>
          <pc:docMk/>
          <pc:sldMk cId="2389057088" sldId="257"/>
        </pc:sldMkLst>
      </pc:sldChg>
      <pc:sldChg chg="modSp mod">
        <pc:chgData name="Hansen, Babatu" userId="39f7bf44-b736-421f-9020-ad361457ebf0" providerId="ADAL" clId="{262B60F3-3E27-418B-906F-9E396EB07AFE}" dt="2022-09-19T15:05:54.736" v="25" actId="20577"/>
        <pc:sldMkLst>
          <pc:docMk/>
          <pc:sldMk cId="4068738353" sldId="320"/>
        </pc:sldMkLst>
        <pc:spChg chg="mod">
          <ac:chgData name="Hansen, Babatu" userId="39f7bf44-b736-421f-9020-ad361457ebf0" providerId="ADAL" clId="{262B60F3-3E27-418B-906F-9E396EB07AFE}" dt="2022-09-19T15:05:54.736" v="25" actId="20577"/>
          <ac:spMkLst>
            <pc:docMk/>
            <pc:sldMk cId="4068738353" sldId="320"/>
            <ac:spMk id="8" creationId="{AFCF54B5-E5F6-4DBA-B2AA-A270A4A8E20D}"/>
          </ac:spMkLst>
        </pc:spChg>
      </pc:sldChg>
      <pc:sldChg chg="del">
        <pc:chgData name="Hansen, Babatu" userId="39f7bf44-b736-421f-9020-ad361457ebf0" providerId="ADAL" clId="{262B60F3-3E27-418B-906F-9E396EB07AFE}" dt="2022-09-19T14:58:01.203" v="9" actId="2696"/>
        <pc:sldMkLst>
          <pc:docMk/>
          <pc:sldMk cId="2973720333" sldId="324"/>
        </pc:sldMkLst>
      </pc:sldChg>
      <pc:sldChg chg="del">
        <pc:chgData name="Hansen, Babatu" userId="39f7bf44-b736-421f-9020-ad361457ebf0" providerId="ADAL" clId="{262B60F3-3E27-418B-906F-9E396EB07AFE}" dt="2022-09-19T15:03:01.196" v="22" actId="2696"/>
        <pc:sldMkLst>
          <pc:docMk/>
          <pc:sldMk cId="957165055" sldId="341"/>
        </pc:sldMkLst>
      </pc:sldChg>
      <pc:sldChg chg="del">
        <pc:chgData name="Hansen, Babatu" userId="39f7bf44-b736-421f-9020-ad361457ebf0" providerId="ADAL" clId="{262B60F3-3E27-418B-906F-9E396EB07AFE}" dt="2022-09-19T15:01:33.569" v="16" actId="47"/>
        <pc:sldMkLst>
          <pc:docMk/>
          <pc:sldMk cId="1617064479" sldId="342"/>
        </pc:sldMkLst>
      </pc:sldChg>
      <pc:sldChg chg="del">
        <pc:chgData name="Hansen, Babatu" userId="39f7bf44-b736-421f-9020-ad361457ebf0" providerId="ADAL" clId="{262B60F3-3E27-418B-906F-9E396EB07AFE}" dt="2022-09-19T15:03:15.663" v="23" actId="47"/>
        <pc:sldMkLst>
          <pc:docMk/>
          <pc:sldMk cId="2249422280" sldId="344"/>
        </pc:sldMkLst>
      </pc:sldChg>
      <pc:sldChg chg="del">
        <pc:chgData name="Hansen, Babatu" userId="39f7bf44-b736-421f-9020-ad361457ebf0" providerId="ADAL" clId="{262B60F3-3E27-418B-906F-9E396EB07AFE}" dt="2022-09-19T14:58:56.397" v="15" actId="2696"/>
        <pc:sldMkLst>
          <pc:docMk/>
          <pc:sldMk cId="4195685910" sldId="349"/>
        </pc:sldMkLst>
      </pc:sldChg>
      <pc:sldChg chg="del">
        <pc:chgData name="Hansen, Babatu" userId="39f7bf44-b736-421f-9020-ad361457ebf0" providerId="ADAL" clId="{262B60F3-3E27-418B-906F-9E396EB07AFE}" dt="2022-09-19T14:58:56.397" v="15" actId="2696"/>
        <pc:sldMkLst>
          <pc:docMk/>
          <pc:sldMk cId="2369412265" sldId="350"/>
        </pc:sldMkLst>
      </pc:sldChg>
      <pc:sldChg chg="del">
        <pc:chgData name="Hansen, Babatu" userId="39f7bf44-b736-421f-9020-ad361457ebf0" providerId="ADAL" clId="{262B60F3-3E27-418B-906F-9E396EB07AFE}" dt="2022-09-19T14:55:27.480" v="1" actId="2696"/>
        <pc:sldMkLst>
          <pc:docMk/>
          <pc:sldMk cId="3178523939" sldId="356"/>
        </pc:sldMkLst>
      </pc:sldChg>
      <pc:sldChg chg="del">
        <pc:chgData name="Hansen, Babatu" userId="39f7bf44-b736-421f-9020-ad361457ebf0" providerId="ADAL" clId="{262B60F3-3E27-418B-906F-9E396EB07AFE}" dt="2022-09-19T14:58:56.397" v="15" actId="2696"/>
        <pc:sldMkLst>
          <pc:docMk/>
          <pc:sldMk cId="3259044721" sldId="357"/>
        </pc:sldMkLst>
      </pc:sldChg>
      <pc:sldChg chg="del">
        <pc:chgData name="Hansen, Babatu" userId="39f7bf44-b736-421f-9020-ad361457ebf0" providerId="ADAL" clId="{262B60F3-3E27-418B-906F-9E396EB07AFE}" dt="2022-09-19T14:58:29.704" v="14" actId="2696"/>
        <pc:sldMkLst>
          <pc:docMk/>
          <pc:sldMk cId="3321595951" sldId="358"/>
        </pc:sldMkLst>
      </pc:sldChg>
      <pc:sldChg chg="del">
        <pc:chgData name="Hansen, Babatu" userId="39f7bf44-b736-421f-9020-ad361457ebf0" providerId="ADAL" clId="{262B60F3-3E27-418B-906F-9E396EB07AFE}" dt="2022-09-19T15:01:48.163" v="17" actId="2696"/>
        <pc:sldMkLst>
          <pc:docMk/>
          <pc:sldMk cId="2763599351" sldId="360"/>
        </pc:sldMkLst>
      </pc:sldChg>
      <pc:sldChg chg="del">
        <pc:chgData name="Hansen, Babatu" userId="39f7bf44-b736-421f-9020-ad361457ebf0" providerId="ADAL" clId="{262B60F3-3E27-418B-906F-9E396EB07AFE}" dt="2022-09-19T14:58:05.345" v="10" actId="2696"/>
        <pc:sldMkLst>
          <pc:docMk/>
          <pc:sldMk cId="2204316595" sldId="361"/>
        </pc:sldMkLst>
      </pc:sldChg>
      <pc:sldChg chg="del">
        <pc:chgData name="Hansen, Babatu" userId="39f7bf44-b736-421f-9020-ad361457ebf0" providerId="ADAL" clId="{262B60F3-3E27-418B-906F-9E396EB07AFE}" dt="2022-09-19T14:57:42.915" v="8" actId="47"/>
        <pc:sldMkLst>
          <pc:docMk/>
          <pc:sldMk cId="4239159598" sldId="362"/>
        </pc:sldMkLst>
      </pc:sldChg>
      <pc:sldChg chg="del">
        <pc:chgData name="Hansen, Babatu" userId="39f7bf44-b736-421f-9020-ad361457ebf0" providerId="ADAL" clId="{262B60F3-3E27-418B-906F-9E396EB07AFE}" dt="2022-09-19T15:04:53.144" v="24" actId="2696"/>
        <pc:sldMkLst>
          <pc:docMk/>
          <pc:sldMk cId="2962082837" sldId="367"/>
        </pc:sldMkLst>
      </pc:sldChg>
      <pc:sldChg chg="del">
        <pc:chgData name="Hansen, Babatu" userId="39f7bf44-b736-421f-9020-ad361457ebf0" providerId="ADAL" clId="{262B60F3-3E27-418B-906F-9E396EB07AFE}" dt="2022-09-19T14:58:09.395" v="11" actId="2696"/>
        <pc:sldMkLst>
          <pc:docMk/>
          <pc:sldMk cId="620619653" sldId="370"/>
        </pc:sldMkLst>
      </pc:sldChg>
      <pc:sldChg chg="del">
        <pc:chgData name="Hansen, Babatu" userId="39f7bf44-b736-421f-9020-ad361457ebf0" providerId="ADAL" clId="{262B60F3-3E27-418B-906F-9E396EB07AFE}" dt="2022-09-19T15:02:39.093" v="19" actId="2696"/>
        <pc:sldMkLst>
          <pc:docMk/>
          <pc:sldMk cId="1790078815" sldId="373"/>
        </pc:sldMkLst>
      </pc:sldChg>
      <pc:sldChg chg="del">
        <pc:chgData name="Hansen, Babatu" userId="39f7bf44-b736-421f-9020-ad361457ebf0" providerId="ADAL" clId="{262B60F3-3E27-418B-906F-9E396EB07AFE}" dt="2022-09-19T15:02:02.233" v="18" actId="2696"/>
        <pc:sldMkLst>
          <pc:docMk/>
          <pc:sldMk cId="2453679681" sldId="374"/>
        </pc:sldMkLst>
      </pc:sldChg>
      <pc:sldChg chg="modSp mod">
        <pc:chgData name="Hansen, Babatu" userId="39f7bf44-b736-421f-9020-ad361457ebf0" providerId="ADAL" clId="{262B60F3-3E27-418B-906F-9E396EB07AFE}" dt="2022-09-19T15:08:00.086" v="56" actId="20577"/>
        <pc:sldMkLst>
          <pc:docMk/>
          <pc:sldMk cId="2933241017" sldId="378"/>
        </pc:sldMkLst>
        <pc:spChg chg="mod">
          <ac:chgData name="Hansen, Babatu" userId="39f7bf44-b736-421f-9020-ad361457ebf0" providerId="ADAL" clId="{262B60F3-3E27-418B-906F-9E396EB07AFE}" dt="2022-09-19T15:07:54.630" v="54" actId="1036"/>
          <ac:spMkLst>
            <pc:docMk/>
            <pc:sldMk cId="2933241017" sldId="378"/>
            <ac:spMk id="6" creationId="{3021EC3A-D46A-41D3-9672-0FE3361F3243}"/>
          </ac:spMkLst>
        </pc:spChg>
        <pc:spChg chg="mod">
          <ac:chgData name="Hansen, Babatu" userId="39f7bf44-b736-421f-9020-ad361457ebf0" providerId="ADAL" clId="{262B60F3-3E27-418B-906F-9E396EB07AFE}" dt="2022-09-19T15:08:00.086" v="56" actId="20577"/>
          <ac:spMkLst>
            <pc:docMk/>
            <pc:sldMk cId="2933241017" sldId="378"/>
            <ac:spMk id="7" creationId="{3021EC3A-D46A-41D3-9672-0FE3361F3243}"/>
          </ac:spMkLst>
        </pc:spChg>
        <pc:spChg chg="mod">
          <ac:chgData name="Hansen, Babatu" userId="39f7bf44-b736-421f-9020-ad361457ebf0" providerId="ADAL" clId="{262B60F3-3E27-418B-906F-9E396EB07AFE}" dt="2022-09-19T15:07:44.421" v="33" actId="12788"/>
          <ac:spMkLst>
            <pc:docMk/>
            <pc:sldMk cId="2933241017" sldId="378"/>
            <ac:spMk id="49" creationId="{3021EC3A-D46A-41D3-9672-0FE3361F3243}"/>
          </ac:spMkLst>
        </pc:spChg>
      </pc:sldChg>
      <pc:sldChg chg="addSp modSp del mod modAnim">
        <pc:chgData name="Hansen, Babatu" userId="39f7bf44-b736-421f-9020-ad361457ebf0" providerId="ADAL" clId="{262B60F3-3E27-418B-906F-9E396EB07AFE}" dt="2022-09-19T18:12:04.111" v="111" actId="2696"/>
        <pc:sldMkLst>
          <pc:docMk/>
          <pc:sldMk cId="1519369621" sldId="379"/>
        </pc:sldMkLst>
        <pc:spChg chg="mod">
          <ac:chgData name="Hansen, Babatu" userId="39f7bf44-b736-421f-9020-ad361457ebf0" providerId="ADAL" clId="{262B60F3-3E27-418B-906F-9E396EB07AFE}" dt="2022-09-19T17:19:21.303" v="57" actId="20577"/>
          <ac:spMkLst>
            <pc:docMk/>
            <pc:sldMk cId="1519369621" sldId="379"/>
            <ac:spMk id="48" creationId="{7C31CA7A-3ACF-41A2-9F1E-47162636867D}"/>
          </ac:spMkLst>
        </pc:spChg>
        <pc:picChg chg="add mod">
          <ac:chgData name="Hansen, Babatu" userId="39f7bf44-b736-421f-9020-ad361457ebf0" providerId="ADAL" clId="{262B60F3-3E27-418B-906F-9E396EB07AFE}" dt="2022-09-19T17:22:10.301" v="65" actId="1076"/>
          <ac:picMkLst>
            <pc:docMk/>
            <pc:sldMk cId="1519369621" sldId="379"/>
            <ac:picMk id="7" creationId="{48743AFE-FD84-C3A6-519F-14375BEFF67F}"/>
          </ac:picMkLst>
        </pc:picChg>
      </pc:sldChg>
      <pc:sldChg chg="del">
        <pc:chgData name="Hansen, Babatu" userId="39f7bf44-b736-421f-9020-ad361457ebf0" providerId="ADAL" clId="{262B60F3-3E27-418B-906F-9E396EB07AFE}" dt="2022-09-19T14:57:36.573" v="7" actId="47"/>
        <pc:sldMkLst>
          <pc:docMk/>
          <pc:sldMk cId="3742196438" sldId="391"/>
        </pc:sldMkLst>
      </pc:sldChg>
      <pc:sldChg chg="del">
        <pc:chgData name="Hansen, Babatu" userId="39f7bf44-b736-421f-9020-ad361457ebf0" providerId="ADAL" clId="{262B60F3-3E27-418B-906F-9E396EB07AFE}" dt="2022-09-19T15:03:15.663" v="23" actId="47"/>
        <pc:sldMkLst>
          <pc:docMk/>
          <pc:sldMk cId="133506188" sldId="394"/>
        </pc:sldMkLst>
      </pc:sldChg>
      <pc:sldChg chg="del">
        <pc:chgData name="Hansen, Babatu" userId="39f7bf44-b736-421f-9020-ad361457ebf0" providerId="ADAL" clId="{262B60F3-3E27-418B-906F-9E396EB07AFE}" dt="2022-09-19T15:01:33.569" v="16" actId="47"/>
        <pc:sldMkLst>
          <pc:docMk/>
          <pc:sldMk cId="1252754859" sldId="398"/>
        </pc:sldMkLst>
      </pc:sldChg>
      <pc:sldChg chg="del">
        <pc:chgData name="Hansen, Babatu" userId="39f7bf44-b736-421f-9020-ad361457ebf0" providerId="ADAL" clId="{262B60F3-3E27-418B-906F-9E396EB07AFE}" dt="2022-09-19T14:58:56.397" v="15" actId="2696"/>
        <pc:sldMkLst>
          <pc:docMk/>
          <pc:sldMk cId="2886936015" sldId="399"/>
        </pc:sldMkLst>
      </pc:sldChg>
      <pc:sldChg chg="del">
        <pc:chgData name="Hansen, Babatu" userId="39f7bf44-b736-421f-9020-ad361457ebf0" providerId="ADAL" clId="{262B60F3-3E27-418B-906F-9E396EB07AFE}" dt="2022-09-19T15:03:15.663" v="23" actId="47"/>
        <pc:sldMkLst>
          <pc:docMk/>
          <pc:sldMk cId="342363463" sldId="402"/>
        </pc:sldMkLst>
      </pc:sldChg>
      <pc:sldChg chg="del">
        <pc:chgData name="Hansen, Babatu" userId="39f7bf44-b736-421f-9020-ad361457ebf0" providerId="ADAL" clId="{262B60F3-3E27-418B-906F-9E396EB07AFE}" dt="2022-09-19T15:02:42.707" v="20" actId="2696"/>
        <pc:sldMkLst>
          <pc:docMk/>
          <pc:sldMk cId="3909666242" sldId="405"/>
        </pc:sldMkLst>
      </pc:sldChg>
      <pc:sldChg chg="del">
        <pc:chgData name="Hansen, Babatu" userId="39f7bf44-b736-421f-9020-ad361457ebf0" providerId="ADAL" clId="{262B60F3-3E27-418B-906F-9E396EB07AFE}" dt="2022-09-19T15:02:46.623" v="21" actId="2696"/>
        <pc:sldMkLst>
          <pc:docMk/>
          <pc:sldMk cId="3606477868" sldId="406"/>
        </pc:sldMkLst>
      </pc:sldChg>
      <pc:sldChg chg="del">
        <pc:chgData name="Hansen, Babatu" userId="39f7bf44-b736-421f-9020-ad361457ebf0" providerId="ADAL" clId="{262B60F3-3E27-418B-906F-9E396EB07AFE}" dt="2022-09-19T14:57:33.906" v="6" actId="47"/>
        <pc:sldMkLst>
          <pc:docMk/>
          <pc:sldMk cId="3981004730" sldId="407"/>
        </pc:sldMkLst>
      </pc:sldChg>
      <pc:sldChg chg="del">
        <pc:chgData name="Hansen, Babatu" userId="39f7bf44-b736-421f-9020-ad361457ebf0" providerId="ADAL" clId="{262B60F3-3E27-418B-906F-9E396EB07AFE}" dt="2022-09-19T14:57:23.761" v="2" actId="47"/>
        <pc:sldMkLst>
          <pc:docMk/>
          <pc:sldMk cId="16376815" sldId="408"/>
        </pc:sldMkLst>
      </pc:sldChg>
      <pc:sldChg chg="del">
        <pc:chgData name="Hansen, Babatu" userId="39f7bf44-b736-421f-9020-ad361457ebf0" providerId="ADAL" clId="{262B60F3-3E27-418B-906F-9E396EB07AFE}" dt="2022-09-19T15:03:15.663" v="23" actId="47"/>
        <pc:sldMkLst>
          <pc:docMk/>
          <pc:sldMk cId="3090310851" sldId="409"/>
        </pc:sldMkLst>
      </pc:sldChg>
      <pc:sldChg chg="del">
        <pc:chgData name="Hansen, Babatu" userId="39f7bf44-b736-421f-9020-ad361457ebf0" providerId="ADAL" clId="{262B60F3-3E27-418B-906F-9E396EB07AFE}" dt="2022-09-19T15:03:01.196" v="22" actId="2696"/>
        <pc:sldMkLst>
          <pc:docMk/>
          <pc:sldMk cId="1447614939" sldId="410"/>
        </pc:sldMkLst>
      </pc:sldChg>
      <pc:sldChg chg="del">
        <pc:chgData name="Hansen, Babatu" userId="39f7bf44-b736-421f-9020-ad361457ebf0" providerId="ADAL" clId="{262B60F3-3E27-418B-906F-9E396EB07AFE}" dt="2022-09-19T15:03:01.196" v="22" actId="2696"/>
        <pc:sldMkLst>
          <pc:docMk/>
          <pc:sldMk cId="3432046823" sldId="411"/>
        </pc:sldMkLst>
      </pc:sldChg>
      <pc:sldChg chg="del">
        <pc:chgData name="Hansen, Babatu" userId="39f7bf44-b736-421f-9020-ad361457ebf0" providerId="ADAL" clId="{262B60F3-3E27-418B-906F-9E396EB07AFE}" dt="2022-09-19T14:58:25.354" v="13" actId="2696"/>
        <pc:sldMkLst>
          <pc:docMk/>
          <pc:sldMk cId="4187110902" sldId="412"/>
        </pc:sldMkLst>
      </pc:sldChg>
      <pc:sldChg chg="del">
        <pc:chgData name="Hansen, Babatu" userId="39f7bf44-b736-421f-9020-ad361457ebf0" providerId="ADAL" clId="{262B60F3-3E27-418B-906F-9E396EB07AFE}" dt="2022-09-19T14:57:31.038" v="4" actId="47"/>
        <pc:sldMkLst>
          <pc:docMk/>
          <pc:sldMk cId="1588011208" sldId="414"/>
        </pc:sldMkLst>
      </pc:sldChg>
      <pc:sldChg chg="del">
        <pc:chgData name="Hansen, Babatu" userId="39f7bf44-b736-421f-9020-ad361457ebf0" providerId="ADAL" clId="{262B60F3-3E27-418B-906F-9E396EB07AFE}" dt="2022-09-19T14:58:12.954" v="12" actId="2696"/>
        <pc:sldMkLst>
          <pc:docMk/>
          <pc:sldMk cId="3724911533" sldId="416"/>
        </pc:sldMkLst>
      </pc:sldChg>
      <pc:sldChg chg="addSp delSp modSp add mod delAnim modAnim">
        <pc:chgData name="Hansen, Babatu" userId="39f7bf44-b736-421f-9020-ad361457ebf0" providerId="ADAL" clId="{262B60F3-3E27-418B-906F-9E396EB07AFE}" dt="2022-09-19T18:07:15.633" v="110"/>
        <pc:sldMkLst>
          <pc:docMk/>
          <pc:sldMk cId="3859366746" sldId="416"/>
        </pc:sldMkLst>
        <pc:spChg chg="mod">
          <ac:chgData name="Hansen, Babatu" userId="39f7bf44-b736-421f-9020-ad361457ebf0" providerId="ADAL" clId="{262B60F3-3E27-418B-906F-9E396EB07AFE}" dt="2022-09-19T17:57:30.104" v="102" actId="1035"/>
          <ac:spMkLst>
            <pc:docMk/>
            <pc:sldMk cId="3859366746" sldId="416"/>
            <ac:spMk id="6" creationId="{00000000-0000-0000-0000-000000000000}"/>
          </ac:spMkLst>
        </pc:spChg>
        <pc:picChg chg="mod">
          <ac:chgData name="Hansen, Babatu" userId="39f7bf44-b736-421f-9020-ad361457ebf0" providerId="ADAL" clId="{262B60F3-3E27-418B-906F-9E396EB07AFE}" dt="2022-09-19T18:05:23.239" v="104" actId="1076"/>
          <ac:picMkLst>
            <pc:docMk/>
            <pc:sldMk cId="3859366746" sldId="416"/>
            <ac:picMk id="3" creationId="{00000000-0000-0000-0000-000000000000}"/>
          </ac:picMkLst>
        </pc:picChg>
        <pc:picChg chg="del">
          <ac:chgData name="Hansen, Babatu" userId="39f7bf44-b736-421f-9020-ad361457ebf0" providerId="ADAL" clId="{262B60F3-3E27-418B-906F-9E396EB07AFE}" dt="2022-09-19T18:06:22.444" v="107" actId="478"/>
          <ac:picMkLst>
            <pc:docMk/>
            <pc:sldMk cId="3859366746" sldId="416"/>
            <ac:picMk id="7" creationId="{48743AFE-FD84-C3A6-519F-14375BEFF67F}"/>
          </ac:picMkLst>
        </pc:picChg>
        <pc:picChg chg="mod">
          <ac:chgData name="Hansen, Babatu" userId="39f7bf44-b736-421f-9020-ad361457ebf0" providerId="ADAL" clId="{262B60F3-3E27-418B-906F-9E396EB07AFE}" dt="2022-09-19T18:06:07.886" v="106" actId="1076"/>
          <ac:picMkLst>
            <pc:docMk/>
            <pc:sldMk cId="3859366746" sldId="416"/>
            <ac:picMk id="11" creationId="{00000000-0000-0000-0000-000000000000}"/>
          </ac:picMkLst>
        </pc:picChg>
        <pc:picChg chg="add del mod">
          <ac:chgData name="Hansen, Babatu" userId="39f7bf44-b736-421f-9020-ad361457ebf0" providerId="ADAL" clId="{262B60F3-3E27-418B-906F-9E396EB07AFE}" dt="2022-09-19T18:06:46.935" v="108" actId="478"/>
          <ac:picMkLst>
            <pc:docMk/>
            <pc:sldMk cId="3859366746" sldId="416"/>
            <ac:picMk id="12" creationId="{1B98AA24-8703-608A-DB02-C1DC56232EDC}"/>
          </ac:picMkLst>
        </pc:picChg>
      </pc:sldChg>
      <pc:sldChg chg="del">
        <pc:chgData name="Hansen, Babatu" userId="39f7bf44-b736-421f-9020-ad361457ebf0" providerId="ADAL" clId="{262B60F3-3E27-418B-906F-9E396EB07AFE}" dt="2022-09-19T14:57:28.847" v="3" actId="47"/>
        <pc:sldMkLst>
          <pc:docMk/>
          <pc:sldMk cId="510971627" sldId="417"/>
        </pc:sldMkLst>
      </pc:sldChg>
      <pc:sldChg chg="del">
        <pc:chgData name="Hansen, Babatu" userId="39f7bf44-b736-421f-9020-ad361457ebf0" providerId="ADAL" clId="{262B60F3-3E27-418B-906F-9E396EB07AFE}" dt="2022-09-19T14:57:32.631" v="5" actId="47"/>
        <pc:sldMkLst>
          <pc:docMk/>
          <pc:sldMk cId="3819175204" sldId="4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D8D944-2EE7-442B-9799-4CB9E80008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5668FC-6F3F-4273-9105-A9AC756D2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124446-495C-4979-B99A-CDE2E0987ED9}" type="datetimeFigureOut">
              <a:rPr lang="en-US" smtClean="0"/>
              <a:t>9/19/2022</a:t>
            </a:fld>
            <a:endParaRPr lang="en-US"/>
          </a:p>
        </p:txBody>
      </p:sp>
      <p:sp>
        <p:nvSpPr>
          <p:cNvPr id="4" name="Footer Placeholder 3">
            <a:extLst>
              <a:ext uri="{FF2B5EF4-FFF2-40B4-BE49-F238E27FC236}">
                <a16:creationId xmlns:a16="http://schemas.microsoft.com/office/drawing/2014/main" id="{4859457E-0598-4721-A302-DBBA134EE1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2B36F5-300C-40A6-8286-197D3260B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55920A-F1B1-45B8-AF62-55724F99620F}" type="slidenum">
              <a:rPr lang="en-US" smtClean="0"/>
              <a:t>‹#›</a:t>
            </a:fld>
            <a:endParaRPr lang="en-US"/>
          </a:p>
        </p:txBody>
      </p:sp>
    </p:spTree>
    <p:extLst>
      <p:ext uri="{BB962C8B-B14F-4D97-AF65-F5344CB8AC3E}">
        <p14:creationId xmlns:p14="http://schemas.microsoft.com/office/powerpoint/2010/main" val="4071147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D8576-68C6-41FB-8DDB-8D8AF399C843}"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2CA75-DFD2-41D4-B83A-31A4D8605681}" type="slidenum">
              <a:rPr lang="en-US" smtClean="0"/>
              <a:t>‹#›</a:t>
            </a:fld>
            <a:endParaRPr lang="en-US"/>
          </a:p>
        </p:txBody>
      </p:sp>
    </p:spTree>
    <p:extLst>
      <p:ext uri="{BB962C8B-B14F-4D97-AF65-F5344CB8AC3E}">
        <p14:creationId xmlns:p14="http://schemas.microsoft.com/office/powerpoint/2010/main" val="404989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Hello, and welcome to Creating a Respectful Workplace Culture training.</a:t>
            </a:r>
          </a:p>
        </p:txBody>
      </p:sp>
      <p:sp>
        <p:nvSpPr>
          <p:cNvPr id="4" name="Slide Number Placeholder 3"/>
          <p:cNvSpPr>
            <a:spLocks noGrp="1"/>
          </p:cNvSpPr>
          <p:nvPr>
            <p:ph type="sldNum" sz="quarter" idx="5"/>
          </p:nvPr>
        </p:nvSpPr>
        <p:spPr/>
        <p:txBody>
          <a:bodyPr/>
          <a:lstStyle/>
          <a:p>
            <a:fld id="{C442CA75-DFD2-41D4-B83A-31A4D8605681}" type="slidenum">
              <a:rPr lang="en-US" smtClean="0"/>
              <a:t>1</a:t>
            </a:fld>
            <a:endParaRPr lang="en-US"/>
          </a:p>
        </p:txBody>
      </p:sp>
    </p:spTree>
    <p:extLst>
      <p:ext uri="{BB962C8B-B14F-4D97-AF65-F5344CB8AC3E}">
        <p14:creationId xmlns:p14="http://schemas.microsoft.com/office/powerpoint/2010/main" val="387892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2CA75-DFD2-41D4-B83A-31A4D8605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8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11</a:t>
            </a:fld>
            <a:endParaRPr lang="en-US"/>
          </a:p>
        </p:txBody>
      </p:sp>
    </p:spTree>
    <p:extLst>
      <p:ext uri="{BB962C8B-B14F-4D97-AF65-F5344CB8AC3E}">
        <p14:creationId xmlns:p14="http://schemas.microsoft.com/office/powerpoint/2010/main" val="79371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12</a:t>
            </a:fld>
            <a:endParaRPr lang="en-US"/>
          </a:p>
        </p:txBody>
      </p:sp>
    </p:spTree>
    <p:extLst>
      <p:ext uri="{BB962C8B-B14F-4D97-AF65-F5344CB8AC3E}">
        <p14:creationId xmlns:p14="http://schemas.microsoft.com/office/powerpoint/2010/main" val="521595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13</a:t>
            </a:fld>
            <a:endParaRPr lang="en-US"/>
          </a:p>
        </p:txBody>
      </p:sp>
    </p:spTree>
    <p:extLst>
      <p:ext uri="{BB962C8B-B14F-4D97-AF65-F5344CB8AC3E}">
        <p14:creationId xmlns:p14="http://schemas.microsoft.com/office/powerpoint/2010/main" val="2605494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14</a:t>
            </a:fld>
            <a:endParaRPr lang="en-US"/>
          </a:p>
        </p:txBody>
      </p:sp>
    </p:spTree>
    <p:extLst>
      <p:ext uri="{BB962C8B-B14F-4D97-AF65-F5344CB8AC3E}">
        <p14:creationId xmlns:p14="http://schemas.microsoft.com/office/powerpoint/2010/main" val="4981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15</a:t>
            </a:fld>
            <a:endParaRPr lang="en-US"/>
          </a:p>
        </p:txBody>
      </p:sp>
    </p:spTree>
    <p:extLst>
      <p:ext uri="{BB962C8B-B14F-4D97-AF65-F5344CB8AC3E}">
        <p14:creationId xmlns:p14="http://schemas.microsoft.com/office/powerpoint/2010/main" val="3566951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16</a:t>
            </a:fld>
            <a:endParaRPr lang="en-US"/>
          </a:p>
        </p:txBody>
      </p:sp>
    </p:spTree>
    <p:extLst>
      <p:ext uri="{BB962C8B-B14F-4D97-AF65-F5344CB8AC3E}">
        <p14:creationId xmlns:p14="http://schemas.microsoft.com/office/powerpoint/2010/main" val="531350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17</a:t>
            </a:fld>
            <a:endParaRPr lang="en-US"/>
          </a:p>
        </p:txBody>
      </p:sp>
    </p:spTree>
    <p:extLst>
      <p:ext uri="{BB962C8B-B14F-4D97-AF65-F5344CB8AC3E}">
        <p14:creationId xmlns:p14="http://schemas.microsoft.com/office/powerpoint/2010/main" val="128983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18</a:t>
            </a:fld>
            <a:endParaRPr lang="en-US"/>
          </a:p>
        </p:txBody>
      </p:sp>
    </p:spTree>
    <p:extLst>
      <p:ext uri="{BB962C8B-B14F-4D97-AF65-F5344CB8AC3E}">
        <p14:creationId xmlns:p14="http://schemas.microsoft.com/office/powerpoint/2010/main" val="168413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 ONLY</a:t>
            </a:r>
          </a:p>
        </p:txBody>
      </p:sp>
      <p:sp>
        <p:nvSpPr>
          <p:cNvPr id="4" name="Slide Number Placeholder 3"/>
          <p:cNvSpPr>
            <a:spLocks noGrp="1"/>
          </p:cNvSpPr>
          <p:nvPr>
            <p:ph type="sldNum" sz="quarter" idx="5"/>
          </p:nvPr>
        </p:nvSpPr>
        <p:spPr/>
        <p:txBody>
          <a:bodyPr/>
          <a:lstStyle/>
          <a:p>
            <a:fld id="{C442CA75-DFD2-41D4-B83A-31A4D8605681}" type="slidenum">
              <a:rPr lang="en-US" smtClean="0"/>
              <a:t>19</a:t>
            </a:fld>
            <a:endParaRPr lang="en-US"/>
          </a:p>
        </p:txBody>
      </p:sp>
    </p:spTree>
    <p:extLst>
      <p:ext uri="{BB962C8B-B14F-4D97-AF65-F5344CB8AC3E}">
        <p14:creationId xmlns:p14="http://schemas.microsoft.com/office/powerpoint/2010/main" val="56029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Respect can mean many different things. Respect is a commonly used term that we often read in articles online, use in our very own employee handbooks, and even hear in famous songs, like R-E-S-P-E-C-T.</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2</a:t>
            </a:fld>
            <a:endParaRPr lang="en-US"/>
          </a:p>
        </p:txBody>
      </p:sp>
    </p:spTree>
    <p:extLst>
      <p:ext uri="{BB962C8B-B14F-4D97-AF65-F5344CB8AC3E}">
        <p14:creationId xmlns:p14="http://schemas.microsoft.com/office/powerpoint/2010/main" val="2541309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When a group of people work together day after day, conflict is inevitable, but how you react to conflict is your choice. </a:t>
            </a:r>
          </a:p>
          <a:p>
            <a:endParaRPr lang="en-US" dirty="0"/>
          </a:p>
          <a:p>
            <a:r>
              <a:rPr lang="en-US" dirty="0"/>
              <a:t>CLICK</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When you find yourself in a heated conflict, first you want take a moment to cool off and gather your thoughts. Do not ignore the situation or it will blow up when you least expect it. Talk it over calmly, be sure to watch your tone and words used. Communication is a two-way street, it consists of both talking and listening. It is important to listen carefully and attentively to what the other person has to say. And lastly, it is important to remember that it is completely alright to agree to disagree peacefully.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20</a:t>
            </a:fld>
            <a:endParaRPr lang="en-US"/>
          </a:p>
        </p:txBody>
      </p:sp>
    </p:spTree>
    <p:extLst>
      <p:ext uri="{BB962C8B-B14F-4D97-AF65-F5344CB8AC3E}">
        <p14:creationId xmlns:p14="http://schemas.microsoft.com/office/powerpoint/2010/main" val="394757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When a group of people work together day after day, conflict is inevitable, but how you react to conflict is your choice. </a:t>
            </a:r>
          </a:p>
          <a:p>
            <a:endParaRPr lang="en-US" dirty="0"/>
          </a:p>
          <a:p>
            <a:r>
              <a:rPr lang="en-US" dirty="0"/>
              <a:t>CLICK</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When you find yourself in a heated conflict, first you want take a moment to cool off and gather your thoughts. Do not ignore the situation or it will blow up when you least expect it. Talk it over calmly, be sure to watch your tone and words used. Communication is a two-way street, it consists of both talking and listening. It is important to listen carefully and attentively to what the other person has to say. And lastly, it is important to remember that it is completely alright to agree to disagree peacefully.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21</a:t>
            </a:fld>
            <a:endParaRPr lang="en-US"/>
          </a:p>
        </p:txBody>
      </p:sp>
    </p:spTree>
    <p:extLst>
      <p:ext uri="{BB962C8B-B14F-4D97-AF65-F5344CB8AC3E}">
        <p14:creationId xmlns:p14="http://schemas.microsoft.com/office/powerpoint/2010/main" val="248674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words we choose to use in conflict. “You” statements escalate conflict by making the listener feel blamed, judged or criticized, causing them to feel angry, defensive or withdrawn. </a:t>
            </a:r>
          </a:p>
          <a:p>
            <a:endParaRPr lang="en-US" dirty="0"/>
          </a:p>
          <a:p>
            <a:r>
              <a:rPr lang="en-US" dirty="0"/>
              <a:t>CLICK</a:t>
            </a:r>
          </a:p>
          <a:p>
            <a:endParaRPr lang="en-US" dirty="0"/>
          </a:p>
          <a:p>
            <a:r>
              <a:rPr lang="en-US" dirty="0"/>
              <a:t>TELL: Here are examples of “You” or finger-pointing statements. </a:t>
            </a:r>
          </a:p>
          <a:p>
            <a:endParaRPr lang="en-US" dirty="0"/>
          </a:p>
          <a:p>
            <a:r>
              <a:rPr lang="en-US" dirty="0"/>
              <a:t>INSTRUCTOR: Read examples with extreme attitude.</a:t>
            </a:r>
          </a:p>
          <a:p>
            <a:endParaRPr lang="en-US" dirty="0"/>
          </a:p>
          <a:p>
            <a:r>
              <a:rPr lang="en-US" dirty="0"/>
              <a:t>TELL: You never listen to me. You are of no help at all! Why are you being nosy? It’s none of your business.</a:t>
            </a:r>
          </a:p>
          <a:p>
            <a:endParaRPr lang="en-US" dirty="0"/>
          </a:p>
          <a:p>
            <a:r>
              <a:rPr lang="en-US" dirty="0"/>
              <a:t>TELL: Now let’s talk about “I” statements. Where the focus is shifted from the listener to the speaker. “I” statements make it easier for the listener to hear what we are actually saying, even when we are upset or frustrated. </a:t>
            </a:r>
          </a:p>
          <a:p>
            <a:endParaRPr lang="en-US" dirty="0"/>
          </a:p>
          <a:p>
            <a:r>
              <a:rPr lang="en-US" dirty="0"/>
              <a:t>TELL: Instead of saying You never listen to me.</a:t>
            </a:r>
          </a:p>
          <a:p>
            <a:endParaRPr lang="en-US" dirty="0"/>
          </a:p>
          <a:p>
            <a:r>
              <a:rPr lang="en-US" dirty="0"/>
              <a:t>CLICK</a:t>
            </a:r>
          </a:p>
          <a:p>
            <a:endParaRPr lang="en-US" dirty="0"/>
          </a:p>
          <a:p>
            <a:r>
              <a:rPr lang="en-US" dirty="0"/>
              <a:t>TELL: Say I feel unheard, can we talk?</a:t>
            </a:r>
          </a:p>
          <a:p>
            <a:endParaRPr lang="en-US" dirty="0"/>
          </a:p>
          <a:p>
            <a:r>
              <a:rPr lang="en-US" dirty="0"/>
              <a:t>TELL: Instead of saying You are of no help at all!</a:t>
            </a:r>
          </a:p>
          <a:p>
            <a:endParaRPr lang="en-US" dirty="0"/>
          </a:p>
          <a:p>
            <a:r>
              <a:rPr lang="en-US" dirty="0"/>
              <a:t>CLICK</a:t>
            </a:r>
          </a:p>
          <a:p>
            <a:endParaRPr lang="en-US" dirty="0"/>
          </a:p>
          <a:p>
            <a:r>
              <a:rPr lang="en-US" dirty="0"/>
              <a:t>TELL: Say I am really busy and would appreciate some extra help.</a:t>
            </a:r>
          </a:p>
          <a:p>
            <a:endParaRPr lang="en-US" dirty="0"/>
          </a:p>
          <a:p>
            <a:r>
              <a:rPr lang="en-US" dirty="0"/>
              <a:t>TELL: Instead of saying Why are you being nosy? It’s none of your business.</a:t>
            </a:r>
          </a:p>
          <a:p>
            <a:endParaRPr lang="en-US" dirty="0"/>
          </a:p>
          <a:p>
            <a:r>
              <a:rPr lang="en-US" dirty="0"/>
              <a:t>CLICK</a:t>
            </a:r>
          </a:p>
          <a:p>
            <a:endParaRPr lang="en-US" dirty="0"/>
          </a:p>
          <a:p>
            <a:r>
              <a:rPr lang="en-US" dirty="0"/>
              <a:t>TELL: Say I do not feel comfortable sharing something so personal.</a:t>
            </a:r>
          </a:p>
          <a:p>
            <a:endParaRPr lang="en-US" dirty="0"/>
          </a:p>
          <a:p>
            <a:r>
              <a:rPr lang="en-US" dirty="0"/>
              <a:t>TELL: By choosing to use the “I” statements instead of the “You” Statements, we shift the focus from the listener to the speaker. And the tone of the statements are drastically changed from aggressive and accusing to owning the emotions without changing the message.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22</a:t>
            </a:fld>
            <a:endParaRPr lang="en-US"/>
          </a:p>
        </p:txBody>
      </p:sp>
    </p:spTree>
    <p:extLst>
      <p:ext uri="{BB962C8B-B14F-4D97-AF65-F5344CB8AC3E}">
        <p14:creationId xmlns:p14="http://schemas.microsoft.com/office/powerpoint/2010/main" val="3526787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Start this slide by yawning as if you are doing it unintentionally and naturally.</a:t>
            </a:r>
          </a:p>
          <a:p>
            <a:endParaRPr lang="en-US" dirty="0"/>
          </a:p>
          <a:p>
            <a:r>
              <a:rPr lang="en-US" dirty="0"/>
              <a:t>ASK: I have a question for all of you. Have you ever yawned, not because you were tired or sleepy, but because you saw someone else yawn first?</a:t>
            </a:r>
          </a:p>
          <a:p>
            <a:endParaRPr lang="en-US" dirty="0"/>
          </a:p>
          <a:p>
            <a:r>
              <a:rPr lang="en-US" dirty="0"/>
              <a:t>ASK: Why does that happen to us? What does a mirror do? </a:t>
            </a:r>
          </a:p>
          <a:p>
            <a:endParaRPr lang="en-US" dirty="0"/>
          </a:p>
          <a:p>
            <a:r>
              <a:rPr lang="en-US" dirty="0"/>
              <a:t>TELL: It reflects our image, right. Well, we have mirror neurons in your brain cause you to unconsciously mimic actions around you, like a yawn or a smile.</a:t>
            </a:r>
          </a:p>
          <a:p>
            <a:endParaRPr lang="en-US" dirty="0"/>
          </a:p>
          <a:p>
            <a:r>
              <a:rPr lang="en-US" dirty="0"/>
              <a:t>TELL: But, research shows that not only yawns and smiles are contagious but also negative emotions like stress, anxiety, boredom, and positive emotions like joy, confidence and commitment.</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23</a:t>
            </a:fld>
            <a:endParaRPr lang="en-US"/>
          </a:p>
        </p:txBody>
      </p:sp>
    </p:spTree>
    <p:extLst>
      <p:ext uri="{BB962C8B-B14F-4D97-AF65-F5344CB8AC3E}">
        <p14:creationId xmlns:p14="http://schemas.microsoft.com/office/powerpoint/2010/main" val="3388765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Respect in the workplace starts with you. Whether you’re a worker, manager, or a supervisor, you have the choice to create a respectful workplace culture. </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24</a:t>
            </a:fld>
            <a:endParaRPr lang="en-US"/>
          </a:p>
        </p:txBody>
      </p:sp>
    </p:spTree>
    <p:extLst>
      <p:ext uri="{BB962C8B-B14F-4D97-AF65-F5344CB8AC3E}">
        <p14:creationId xmlns:p14="http://schemas.microsoft.com/office/powerpoint/2010/main" val="552087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two types of respect.</a:t>
            </a:r>
          </a:p>
        </p:txBody>
      </p:sp>
      <p:sp>
        <p:nvSpPr>
          <p:cNvPr id="4" name="Slide Number Placeholder 3"/>
          <p:cNvSpPr>
            <a:spLocks noGrp="1"/>
          </p:cNvSpPr>
          <p:nvPr>
            <p:ph type="sldNum" sz="quarter" idx="5"/>
          </p:nvPr>
        </p:nvSpPr>
        <p:spPr/>
        <p:txBody>
          <a:bodyPr/>
          <a:lstStyle/>
          <a:p>
            <a:fld id="{C442CA75-DFD2-41D4-B83A-31A4D8605681}" type="slidenum">
              <a:rPr lang="en-US" smtClean="0"/>
              <a:t>3</a:t>
            </a:fld>
            <a:endParaRPr lang="en-US"/>
          </a:p>
        </p:txBody>
      </p:sp>
    </p:spTree>
    <p:extLst>
      <p:ext uri="{BB962C8B-B14F-4D97-AF65-F5344CB8AC3E}">
        <p14:creationId xmlns:p14="http://schemas.microsoft.com/office/powerpoint/2010/main" val="114341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second type of respect we’ll be talking about is Owed Respect. Owed respect is the basic respect and consideration all people deserve. We owe it to each other to treat one another with decency, civility, and professionalism.</a:t>
            </a:r>
          </a:p>
          <a:p>
            <a:endParaRPr lang="en-US" dirty="0"/>
          </a:p>
          <a:p>
            <a:r>
              <a:rPr lang="en-US" dirty="0"/>
              <a:t>ASK: What are some other examples of people you know whom you give or receive respect from? </a:t>
            </a:r>
          </a:p>
          <a:p>
            <a:endParaRPr lang="en-US" dirty="0"/>
          </a:p>
          <a:p>
            <a:r>
              <a:rPr lang="en-US" dirty="0"/>
              <a:t>INSTRUCTOR: Solicit feedback from audience.</a:t>
            </a:r>
          </a:p>
          <a:p>
            <a:endParaRPr lang="en-US" dirty="0"/>
          </a:p>
          <a:p>
            <a:r>
              <a:rPr lang="en-US" dirty="0"/>
              <a:t>CLICK</a:t>
            </a:r>
            <a:br>
              <a:rPr lang="en-US" dirty="0"/>
            </a:br>
            <a:endParaRPr lang="en-US" dirty="0"/>
          </a:p>
          <a:p>
            <a:r>
              <a:rPr lang="en-US" dirty="0"/>
              <a:t>TELL: We owe basic respect to the store cashier, your co-worker, a stranger, basically every human being.</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4</a:t>
            </a:fld>
            <a:endParaRPr lang="en-US"/>
          </a:p>
        </p:txBody>
      </p:sp>
    </p:spTree>
    <p:extLst>
      <p:ext uri="{BB962C8B-B14F-4D97-AF65-F5344CB8AC3E}">
        <p14:creationId xmlns:p14="http://schemas.microsoft.com/office/powerpoint/2010/main" val="321394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first type of respect we’ll be talking about is Earned Respect. Earned respect comes from a feeling of admiration for an individual for their abilities, qualities, or achievements. Here are some well-known respected figures from history: Albert Einstein, Cesar Chavez, Rosa Parks, Mother Theresa, and Martin Luther King Jr. </a:t>
            </a:r>
          </a:p>
          <a:p>
            <a:endParaRPr lang="en-US" dirty="0"/>
          </a:p>
          <a:p>
            <a:r>
              <a:rPr lang="en-US" dirty="0"/>
              <a:t>ASK: What are some other examples of people you know who have earned your 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 Solicit feedback from audience.</a:t>
            </a:r>
          </a:p>
          <a:p>
            <a:endParaRPr lang="en-US" dirty="0"/>
          </a:p>
          <a:p>
            <a:r>
              <a:rPr lang="en-US" dirty="0"/>
              <a:t>CLICK</a:t>
            </a:r>
            <a:br>
              <a:rPr lang="en-US" dirty="0"/>
            </a:br>
            <a:endParaRPr lang="en-US" dirty="0"/>
          </a:p>
          <a:p>
            <a:r>
              <a:rPr lang="en-US" dirty="0"/>
              <a:t>TELL: It could be a good friend, your co-worker, a family member, a manager, a mentor, or a coach.</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a:t>
            </a:fld>
            <a:endParaRPr lang="en-US"/>
          </a:p>
        </p:txBody>
      </p:sp>
    </p:spTree>
    <p:extLst>
      <p:ext uri="{BB962C8B-B14F-4D97-AF65-F5344CB8AC3E}">
        <p14:creationId xmlns:p14="http://schemas.microsoft.com/office/powerpoint/2010/main" val="150834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6</a:t>
            </a:fld>
            <a:endParaRPr lang="en-US"/>
          </a:p>
        </p:txBody>
      </p:sp>
    </p:spTree>
    <p:extLst>
      <p:ext uri="{BB962C8B-B14F-4D97-AF65-F5344CB8AC3E}">
        <p14:creationId xmlns:p14="http://schemas.microsoft.com/office/powerpoint/2010/main" val="299797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7</a:t>
            </a:fld>
            <a:endParaRPr lang="en-US"/>
          </a:p>
        </p:txBody>
      </p:sp>
    </p:spTree>
    <p:extLst>
      <p:ext uri="{BB962C8B-B14F-4D97-AF65-F5344CB8AC3E}">
        <p14:creationId xmlns:p14="http://schemas.microsoft.com/office/powerpoint/2010/main" val="149380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8</a:t>
            </a:fld>
            <a:endParaRPr lang="en-US"/>
          </a:p>
        </p:txBody>
      </p:sp>
    </p:spTree>
    <p:extLst>
      <p:ext uri="{BB962C8B-B14F-4D97-AF65-F5344CB8AC3E}">
        <p14:creationId xmlns:p14="http://schemas.microsoft.com/office/powerpoint/2010/main" val="3172422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9</a:t>
            </a:fld>
            <a:endParaRPr lang="en-US"/>
          </a:p>
        </p:txBody>
      </p:sp>
    </p:spTree>
    <p:extLst>
      <p:ext uri="{BB962C8B-B14F-4D97-AF65-F5344CB8AC3E}">
        <p14:creationId xmlns:p14="http://schemas.microsoft.com/office/powerpoint/2010/main" val="3965904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
        <p:nvSpPr>
          <p:cNvPr id="25" name="Title 1">
            <a:extLst>
              <a:ext uri="{FF2B5EF4-FFF2-40B4-BE49-F238E27FC236}">
                <a16:creationId xmlns:a16="http://schemas.microsoft.com/office/drawing/2014/main" id="{2E6DACF8-9D59-4E3F-95BF-342448E592DD}"/>
              </a:ext>
            </a:extLst>
          </p:cNvPr>
          <p:cNvSpPr>
            <a:spLocks noGrp="1"/>
          </p:cNvSpPr>
          <p:nvPr>
            <p:ph type="title" hasCustomPrompt="1"/>
          </p:nvPr>
        </p:nvSpPr>
        <p:spPr>
          <a:xfrm>
            <a:off x="609600" y="274638"/>
            <a:ext cx="10972800" cy="1143000"/>
          </a:xfrm>
        </p:spPr>
        <p:txBody>
          <a:bodyPr/>
          <a:lstStyle>
            <a:lvl1pPr algn="l">
              <a:defRPr b="1">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54072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81439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800">
                <a:solidFill>
                  <a:srgbClr val="000000"/>
                </a:solidFill>
              </a:defRPr>
            </a:lvl1pPr>
            <a:lvl2pPr marL="914400" indent="-457200">
              <a:buFont typeface="Wingdings" panose="05000000000000000000" pitchFamily="2" charset="2"/>
              <a:buChar char="Ø"/>
              <a:defRPr>
                <a:solidFill>
                  <a:srgbClr val="000000"/>
                </a:solidFill>
              </a:defRPr>
            </a:lvl2pPr>
            <a:lvl3pPr marL="1143000" indent="-228600">
              <a:buFont typeface="Arial" panose="020B0604020202020204"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A</a:t>
            </a:r>
          </a:p>
          <a:p>
            <a:pPr lvl="2"/>
            <a:r>
              <a:rPr lang="en-US" dirty="0"/>
              <a:t>A</a:t>
            </a:r>
          </a:p>
        </p:txBody>
      </p:sp>
      <p:sp>
        <p:nvSpPr>
          <p:cNvPr id="4" name="Date Placeholder 3"/>
          <p:cNvSpPr>
            <a:spLocks noGrp="1"/>
          </p:cNvSpPr>
          <p:nvPr>
            <p:ph type="dt" sz="half" idx="10"/>
          </p:nvPr>
        </p:nvSpPr>
        <p:spPr/>
        <p:txBody>
          <a:bodyPr/>
          <a:lstStyle/>
          <a:p>
            <a:fld id="{532762D3-DF72-D540-898C-C4A40E3E62D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8134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61627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06007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32762D3-DF72-D540-898C-C4A40E3E62D9}"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8" name="Isosceles Triangle 2">
            <a:extLst>
              <a:ext uri="{FF2B5EF4-FFF2-40B4-BE49-F238E27FC236}">
                <a16:creationId xmlns:a16="http://schemas.microsoft.com/office/drawing/2014/main" id="{F1BDB724-D4C5-4D7D-907F-CE8D1A1826A6}"/>
              </a:ext>
            </a:extLst>
          </p:cNvPr>
          <p:cNvSpPr/>
          <p:nvPr userDrawn="1"/>
        </p:nvSpPr>
        <p:spPr>
          <a:xfrm rot="10800000">
            <a:off x="0" y="-2"/>
            <a:ext cx="6096000" cy="617219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2">
            <a:extLst>
              <a:ext uri="{FF2B5EF4-FFF2-40B4-BE49-F238E27FC236}">
                <a16:creationId xmlns:a16="http://schemas.microsoft.com/office/drawing/2014/main" id="{4F870A83-FC70-4E7E-B4B7-931A83520CD1}"/>
              </a:ext>
            </a:extLst>
          </p:cNvPr>
          <p:cNvSpPr/>
          <p:nvPr userDrawn="1"/>
        </p:nvSpPr>
        <p:spPr>
          <a:xfrm rot="10800000">
            <a:off x="6091024" y="733"/>
            <a:ext cx="6096000" cy="6172199"/>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125030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
        <p:nvSpPr>
          <p:cNvPr id="7" name="Isosceles Triangle 2">
            <a:extLst>
              <a:ext uri="{FF2B5EF4-FFF2-40B4-BE49-F238E27FC236}">
                <a16:creationId xmlns:a16="http://schemas.microsoft.com/office/drawing/2014/main" id="{053470E7-AE7B-4285-B2A4-96699D50E52D}"/>
              </a:ext>
            </a:extLst>
          </p:cNvPr>
          <p:cNvSpPr/>
          <p:nvPr userDrawn="1"/>
        </p:nvSpPr>
        <p:spPr>
          <a:xfrm rot="10800000">
            <a:off x="0" y="-3"/>
            <a:ext cx="6096000" cy="6867194"/>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2954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91266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254299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02275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850122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9.wdp"/><Relationship Id="rId3" Type="http://schemas.openxmlformats.org/officeDocument/2006/relationships/image" Target="../media/image10.jpeg"/><Relationship Id="rId7" Type="http://schemas.microsoft.com/office/2007/relationships/hdphoto" Target="../media/hdphoto6.wdp"/><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68482" y="2517634"/>
            <a:ext cx="5588439" cy="1533998"/>
          </a:xfrm>
        </p:spPr>
        <p:txBody>
          <a:bodyPr>
            <a:noAutofit/>
          </a:bodyPr>
          <a:lstStyle/>
          <a:p>
            <a:pPr algn="ctr">
              <a:lnSpc>
                <a:spcPct val="90000"/>
              </a:lnSpc>
              <a:spcBef>
                <a:spcPts val="0"/>
              </a:spcBef>
            </a:pPr>
            <a:r>
              <a:rPr lang="en-US" sz="4800" b="1" dirty="0">
                <a:solidFill>
                  <a:srgbClr val="000000"/>
                </a:solidFill>
              </a:rPr>
              <a:t>Creating a Respectful Workplace Culture</a:t>
            </a:r>
            <a:endParaRPr lang="en-US" b="1" dirty="0">
              <a:solidFill>
                <a:srgbClr val="000000"/>
              </a:solidFill>
            </a:endParaRPr>
          </a:p>
        </p:txBody>
      </p:sp>
      <p:pic>
        <p:nvPicPr>
          <p:cNvPr id="5" name="Picture 4">
            <a:extLst>
              <a:ext uri="{FF2B5EF4-FFF2-40B4-BE49-F238E27FC236}">
                <a16:creationId xmlns:a16="http://schemas.microsoft.com/office/drawing/2014/main" id="{97CD6236-BDB8-4F4A-B480-C34EAD6DE865}"/>
              </a:ext>
            </a:extLst>
          </p:cNvPr>
          <p:cNvPicPr>
            <a:picLocks noChangeAspect="1"/>
          </p:cNvPicPr>
          <p:nvPr/>
        </p:nvPicPr>
        <p:blipFill>
          <a:blip r:embed="rId4"/>
          <a:stretch>
            <a:fillRect/>
          </a:stretch>
        </p:blipFill>
        <p:spPr>
          <a:xfrm>
            <a:off x="296982" y="-36576"/>
            <a:ext cx="2783220" cy="6894576"/>
          </a:xfrm>
          <a:prstGeom prst="rect">
            <a:avLst/>
          </a:prstGeom>
        </p:spPr>
      </p:pic>
      <p:sp>
        <p:nvSpPr>
          <p:cNvPr id="2" name="Date Placeholder 1"/>
          <p:cNvSpPr>
            <a:spLocks noGrp="1"/>
          </p:cNvSpPr>
          <p:nvPr>
            <p:ph type="dt" sz="half" idx="10"/>
          </p:nvPr>
        </p:nvSpPr>
        <p:spPr>
          <a:xfrm>
            <a:off x="11200263" y="6492875"/>
            <a:ext cx="2844800" cy="365125"/>
          </a:xfrm>
        </p:spPr>
        <p:txBody>
          <a:bodyPr/>
          <a:lstStyle/>
          <a:p>
            <a:fld id="{973BF962-2656-4F23-9315-17C48113F1AE}" type="datetime1">
              <a:rPr lang="en-US" smtClean="0"/>
              <a:t>9/19/2022</a:t>
            </a:fld>
            <a:endParaRPr lang="en-US" dirty="0"/>
          </a:p>
        </p:txBody>
      </p:sp>
    </p:spTree>
    <p:extLst>
      <p:ext uri="{BB962C8B-B14F-4D97-AF65-F5344CB8AC3E}">
        <p14:creationId xmlns:p14="http://schemas.microsoft.com/office/powerpoint/2010/main" val="2076473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97023" y="1645920"/>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p:nvPr/>
        </p:nvSpPr>
        <p:spPr>
          <a:xfrm>
            <a:off x="2433544" y="1878292"/>
            <a:ext cx="7571705" cy="243143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libri"/>
                <a:ea typeface="+mn-ea"/>
                <a:cs typeface="+mn-cs"/>
              </a:rPr>
              <a:t>A student is missing an item at lunch. The Food Service Worker says,     “Hey kid! Go back and get a fruit or a vegetable!”</a:t>
            </a:r>
          </a:p>
        </p:txBody>
      </p:sp>
      <p:sp>
        <p:nvSpPr>
          <p:cNvPr id="6" name="TextBox 5">
            <a:extLst>
              <a:ext uri="{FF2B5EF4-FFF2-40B4-BE49-F238E27FC236}">
                <a16:creationId xmlns:a16="http://schemas.microsoft.com/office/drawing/2014/main" id="{6072BD45-C370-4E9B-8C79-8B027DBC0E8E}"/>
              </a:ext>
            </a:extLst>
          </p:cNvPr>
          <p:cNvSpPr txBox="1"/>
          <p:nvPr/>
        </p:nvSpPr>
        <p:spPr>
          <a:xfrm>
            <a:off x="1358276" y="1288795"/>
            <a:ext cx="929584" cy="995422"/>
          </a:xfrm>
          <a:prstGeom prst="ellipse">
            <a:avLst/>
          </a:prstGeom>
          <a:solidFill>
            <a:srgbClr val="3DCCC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n-ea"/>
                <a:cs typeface="+mn-cs"/>
              </a:rPr>
              <a:t>3</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Calibri"/>
                  <a:ea typeface="+mn-ea"/>
                  <a:cs typeface="+mn-cs"/>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Both</a:t>
              </a:r>
            </a:p>
          </p:txBody>
        </p:sp>
      </p:grpSp>
      <p:sp>
        <p:nvSpPr>
          <p:cNvPr id="15" name="TextBox 14"/>
          <p:cNvSpPr txBox="1"/>
          <p:nvPr/>
        </p:nvSpPr>
        <p:spPr>
          <a:xfrm>
            <a:off x="2287861" y="186725"/>
            <a:ext cx="8353912" cy="1200329"/>
          </a:xfrm>
          <a:prstGeom prst="rect">
            <a:avLst/>
          </a:prstGeom>
          <a:noFill/>
          <a:ln w="53975">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This is unprofessional because the use of the phrase “Hey kid,” is below the standards expected of a Food Service Worker. It is not disrespectful because it is not intended to insult the child. </a:t>
            </a:r>
          </a:p>
        </p:txBody>
      </p:sp>
    </p:spTree>
    <p:extLst>
      <p:ext uri="{BB962C8B-B14F-4D97-AF65-F5344CB8AC3E}">
        <p14:creationId xmlns:p14="http://schemas.microsoft.com/office/powerpoint/2010/main" val="2091535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p:nvPr/>
        </p:nvSpPr>
        <p:spPr>
          <a:xfrm>
            <a:off x="2287860" y="1880936"/>
            <a:ext cx="8004922" cy="2431435"/>
          </a:xfrm>
          <a:prstGeom prst="rect">
            <a:avLst/>
          </a:prstGeom>
          <a:noFill/>
        </p:spPr>
        <p:txBody>
          <a:bodyPr wrap="square" rtlCol="0">
            <a:spAutoFit/>
          </a:bodyPr>
          <a:lstStyle/>
          <a:p>
            <a:pPr algn="ctr"/>
            <a:r>
              <a:rPr lang="en-US" sz="3800" dirty="0">
                <a:solidFill>
                  <a:srgbClr val="000000"/>
                </a:solidFill>
              </a:rPr>
              <a:t>A Food Service Worker constantly reminds the Senior of their daily task. </a:t>
            </a:r>
          </a:p>
          <a:p>
            <a:pPr algn="ctr"/>
            <a:r>
              <a:rPr lang="en-US" sz="3800" dirty="0">
                <a:solidFill>
                  <a:srgbClr val="000000"/>
                </a:solidFill>
              </a:rPr>
              <a:t>For example, “You’re doing dishes today, don’t forget!”</a:t>
            </a:r>
          </a:p>
        </p:txBody>
      </p:sp>
      <p:sp>
        <p:nvSpPr>
          <p:cNvPr id="6" name="TextBox 5">
            <a:extLst>
              <a:ext uri="{FF2B5EF4-FFF2-40B4-BE49-F238E27FC236}">
                <a16:creationId xmlns:a16="http://schemas.microsoft.com/office/drawing/2014/main" id="{1744821F-C646-4D5B-AC62-75071084D4D1}"/>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4</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6" name="TextBox 15"/>
          <p:cNvSpPr txBox="1"/>
          <p:nvPr/>
        </p:nvSpPr>
        <p:spPr>
          <a:xfrm>
            <a:off x="2287859" y="217103"/>
            <a:ext cx="8303809"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unprofessional because supervision is not in the job description of the Food Service Worker, however they may not be intending to undermine their Senior’s authority.</a:t>
            </a:r>
          </a:p>
        </p:txBody>
      </p:sp>
    </p:spTree>
    <p:extLst>
      <p:ext uri="{BB962C8B-B14F-4D97-AF65-F5344CB8AC3E}">
        <p14:creationId xmlns:p14="http://schemas.microsoft.com/office/powerpoint/2010/main" val="3430035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9086805"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568021" y="1948268"/>
            <a:ext cx="7687033" cy="2451984"/>
          </a:xfrm>
        </p:spPr>
        <p:txBody>
          <a:bodyPr>
            <a:noAutofit/>
          </a:bodyPr>
          <a:lstStyle/>
          <a:p>
            <a:pPr algn="ctr"/>
            <a:r>
              <a:rPr lang="en-US" sz="3800" dirty="0"/>
              <a:t>Two employees are having an intense conversation while on break, but when you approach them, they stop talking. </a:t>
            </a:r>
          </a:p>
          <a:p>
            <a:pPr algn="ctr"/>
            <a:endParaRPr lang="en-US" dirty="0"/>
          </a:p>
        </p:txBody>
      </p:sp>
      <p:sp>
        <p:nvSpPr>
          <p:cNvPr id="5" name="TextBox 4">
            <a:extLst>
              <a:ext uri="{FF2B5EF4-FFF2-40B4-BE49-F238E27FC236}">
                <a16:creationId xmlns:a16="http://schemas.microsoft.com/office/drawing/2014/main" id="{3C169CBB-460A-44ED-984B-F3F32E73A0C0}"/>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5</a:t>
            </a:r>
          </a:p>
        </p:txBody>
      </p:sp>
      <p:grpSp>
        <p:nvGrpSpPr>
          <p:cNvPr id="15" name="Group 14">
            <a:extLst>
              <a:ext uri="{FF2B5EF4-FFF2-40B4-BE49-F238E27FC236}">
                <a16:creationId xmlns:a16="http://schemas.microsoft.com/office/drawing/2014/main" id="{6F433C16-DE65-43AB-95F4-04E3E7D5DCF0}"/>
              </a:ext>
            </a:extLst>
          </p:cNvPr>
          <p:cNvGrpSpPr>
            <a:grpSpLocks noChangeAspect="1"/>
          </p:cNvGrpSpPr>
          <p:nvPr/>
        </p:nvGrpSpPr>
        <p:grpSpPr>
          <a:xfrm>
            <a:off x="4796245" y="2703032"/>
            <a:ext cx="3230584" cy="1037887"/>
            <a:chOff x="-2175996" y="4154811"/>
            <a:chExt cx="1544412" cy="496172"/>
          </a:xfrm>
        </p:grpSpPr>
        <p:sp>
          <p:nvSpPr>
            <p:cNvPr id="16" name="Rectangle: Rounded Corners 15">
              <a:extLst>
                <a:ext uri="{FF2B5EF4-FFF2-40B4-BE49-F238E27FC236}">
                  <a16:creationId xmlns:a16="http://schemas.microsoft.com/office/drawing/2014/main" id="{AD7F5C89-44F8-45B9-9561-996B2F9798BB}"/>
                </a:ext>
              </a:extLst>
            </p:cNvPr>
            <p:cNvSpPr>
              <a:spLocks noChangeAspect="1"/>
            </p:cNvSpPr>
            <p:nvPr/>
          </p:nvSpPr>
          <p:spPr>
            <a:xfrm>
              <a:off x="-2175996" y="4154811"/>
              <a:ext cx="1544412" cy="496172"/>
            </a:xfrm>
            <a:prstGeom prst="roundRect">
              <a:avLst/>
            </a:prstGeom>
            <a:solidFill>
              <a:schemeClr val="tx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ACC12B4-7654-4B6A-97EB-03241D90B896}"/>
                </a:ext>
              </a:extLst>
            </p:cNvPr>
            <p:cNvSpPr txBox="1">
              <a:spLocks noChangeAspect="1"/>
            </p:cNvSpPr>
            <p:nvPr/>
          </p:nvSpPr>
          <p:spPr>
            <a:xfrm>
              <a:off x="-2125820" y="4225926"/>
              <a:ext cx="1444060" cy="338412"/>
            </a:xfrm>
            <a:prstGeom prst="rect">
              <a:avLst/>
            </a:prstGeom>
            <a:noFill/>
          </p:spPr>
          <p:txBody>
            <a:bodyPr wrap="square" rtlCol="0">
              <a:spAutoFit/>
            </a:bodyPr>
            <a:lstStyle/>
            <a:p>
              <a:pPr algn="ctr"/>
              <a:r>
                <a:rPr lang="en-US" sz="4000" b="1" dirty="0">
                  <a:solidFill>
                    <a:srgbClr val="000000"/>
                  </a:solidFill>
                </a:rPr>
                <a:t>Neither</a:t>
              </a:r>
            </a:p>
          </p:txBody>
        </p:sp>
      </p:grpSp>
      <p:grpSp>
        <p:nvGrpSpPr>
          <p:cNvPr id="19" name="Group 18">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6"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20" name="Group 19">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4"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21" name="Group 20">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2"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8" name="TextBox 17"/>
          <p:cNvSpPr txBox="1"/>
          <p:nvPr/>
        </p:nvSpPr>
        <p:spPr>
          <a:xfrm>
            <a:off x="2538416" y="258774"/>
            <a:ext cx="8097500"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neither unprofessional nor disrespectful because employees are allowed to have private conversations on their break.  Assume their conversation is not about you. </a:t>
            </a:r>
          </a:p>
        </p:txBody>
      </p:sp>
      <p:sp>
        <p:nvSpPr>
          <p:cNvPr id="28" name="Rounded Rectangle 27"/>
          <p:cNvSpPr/>
          <p:nvPr/>
        </p:nvSpPr>
        <p:spPr>
          <a:xfrm>
            <a:off x="4452948" y="2636238"/>
            <a:ext cx="3802810" cy="113898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rPr>
              <a:t>Trick Question!</a:t>
            </a:r>
          </a:p>
        </p:txBody>
      </p:sp>
    </p:spTree>
    <p:extLst>
      <p:ext uri="{BB962C8B-B14F-4D97-AF65-F5344CB8AC3E}">
        <p14:creationId xmlns:p14="http://schemas.microsoft.com/office/powerpoint/2010/main" val="412219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6" presetClass="emph" presetSubtype="0" fill="hold" grpId="1" nodeType="withEffect">
                                  <p:stCondLst>
                                    <p:cond delay="0"/>
                                  </p:stCondLst>
                                  <p:childTnLst>
                                    <p:animScale>
                                      <p:cBhvr>
                                        <p:cTn id="18" dur="750" fill="hold"/>
                                        <p:tgtEl>
                                          <p:spTgt spid="28"/>
                                        </p:tgtEl>
                                      </p:cBhvr>
                                      <p:by x="150000" y="150000"/>
                                    </p:animScale>
                                  </p:childTnLst>
                                </p:cTn>
                              </p:par>
                            </p:childTnLst>
                          </p:cTn>
                        </p:par>
                        <p:par>
                          <p:cTn id="19" fill="hold">
                            <p:stCondLst>
                              <p:cond delay="750"/>
                            </p:stCondLst>
                            <p:childTnLst>
                              <p:par>
                                <p:cTn id="20" presetID="1" presetClass="exit" presetSubtype="0" fill="hold" grpId="2" nodeType="afterEffect">
                                  <p:stCondLst>
                                    <p:cond delay="1000"/>
                                  </p:stCondLst>
                                  <p:childTnLst>
                                    <p:set>
                                      <p:cBhvr>
                                        <p:cTn id="21" dur="1" fill="hold">
                                          <p:stCondLst>
                                            <p:cond delay="0"/>
                                          </p:stCondLst>
                                        </p:cTn>
                                        <p:tgtEl>
                                          <p:spTgt spid="2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32" presetClass="emph" presetSubtype="0" fill="hold" nodeType="withEffect">
                                  <p:stCondLst>
                                    <p:cond delay="0"/>
                                  </p:stCondLst>
                                  <p:childTnLst>
                                    <p:animRot by="120000">
                                      <p:cBhvr>
                                        <p:cTn id="27" dur="100" fill="hold">
                                          <p:stCondLst>
                                            <p:cond delay="0"/>
                                          </p:stCondLst>
                                        </p:cTn>
                                        <p:tgtEl>
                                          <p:spTgt spid="15"/>
                                        </p:tgtEl>
                                        <p:attrNameLst>
                                          <p:attrName>r</p:attrName>
                                        </p:attrNameLst>
                                      </p:cBhvr>
                                    </p:animRot>
                                    <p:animRot by="-240000">
                                      <p:cBhvr>
                                        <p:cTn id="28" dur="200" fill="hold">
                                          <p:stCondLst>
                                            <p:cond delay="200"/>
                                          </p:stCondLst>
                                        </p:cTn>
                                        <p:tgtEl>
                                          <p:spTgt spid="15"/>
                                        </p:tgtEl>
                                        <p:attrNameLst>
                                          <p:attrName>r</p:attrName>
                                        </p:attrNameLst>
                                      </p:cBhvr>
                                    </p:animRot>
                                    <p:animRot by="240000">
                                      <p:cBhvr>
                                        <p:cTn id="29" dur="200" fill="hold">
                                          <p:stCondLst>
                                            <p:cond delay="400"/>
                                          </p:stCondLst>
                                        </p:cTn>
                                        <p:tgtEl>
                                          <p:spTgt spid="15"/>
                                        </p:tgtEl>
                                        <p:attrNameLst>
                                          <p:attrName>r</p:attrName>
                                        </p:attrNameLst>
                                      </p:cBhvr>
                                    </p:animRot>
                                    <p:animRot by="-240000">
                                      <p:cBhvr>
                                        <p:cTn id="30" dur="200" fill="hold">
                                          <p:stCondLst>
                                            <p:cond delay="600"/>
                                          </p:stCondLst>
                                        </p:cTn>
                                        <p:tgtEl>
                                          <p:spTgt spid="15"/>
                                        </p:tgtEl>
                                        <p:attrNameLst>
                                          <p:attrName>r</p:attrName>
                                        </p:attrNameLst>
                                      </p:cBhvr>
                                    </p:animRot>
                                    <p:animRot by="120000">
                                      <p:cBhvr>
                                        <p:cTn id="31" dur="200" fill="hold">
                                          <p:stCondLst>
                                            <p:cond delay="800"/>
                                          </p:stCondLst>
                                        </p:cTn>
                                        <p:tgtEl>
                                          <p:spTgt spid="1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28" grpId="1" animBg="1"/>
      <p:bldP spid="28"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p:nvPr/>
        </p:nvSpPr>
        <p:spPr>
          <a:xfrm>
            <a:off x="2287861" y="2021175"/>
            <a:ext cx="8004922" cy="2431435"/>
          </a:xfrm>
          <a:prstGeom prst="rect">
            <a:avLst/>
          </a:prstGeom>
          <a:noFill/>
        </p:spPr>
        <p:txBody>
          <a:bodyPr wrap="square" rtlCol="0" anchor="ctr">
            <a:spAutoFit/>
          </a:bodyPr>
          <a:lstStyle/>
          <a:p>
            <a:pPr algn="ctr"/>
            <a:r>
              <a:rPr lang="en-US" sz="3800" dirty="0">
                <a:solidFill>
                  <a:srgbClr val="000000"/>
                </a:solidFill>
              </a:rPr>
              <a:t>You ask your Food Service Worker to do a task that wasn’t originally assigned to them and they respond with,</a:t>
            </a:r>
          </a:p>
          <a:p>
            <a:pPr algn="ctr"/>
            <a:r>
              <a:rPr lang="en-US" sz="3800" dirty="0">
                <a:solidFill>
                  <a:srgbClr val="000000"/>
                </a:solidFill>
              </a:rPr>
              <a:t> “That’s not my job today.”</a:t>
            </a:r>
          </a:p>
        </p:txBody>
      </p:sp>
      <p:sp>
        <p:nvSpPr>
          <p:cNvPr id="6" name="TextBox 5">
            <a:extLst>
              <a:ext uri="{FF2B5EF4-FFF2-40B4-BE49-F238E27FC236}">
                <a16:creationId xmlns:a16="http://schemas.microsoft.com/office/drawing/2014/main" id="{DA4BD930-6720-462A-B4C8-D4C71326C870}"/>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6</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5" name="TextBox 14"/>
          <p:cNvSpPr txBox="1"/>
          <p:nvPr/>
        </p:nvSpPr>
        <p:spPr>
          <a:xfrm>
            <a:off x="2538416" y="343137"/>
            <a:ext cx="8053252" cy="1200329"/>
          </a:xfrm>
          <a:prstGeom prst="rect">
            <a:avLst/>
          </a:prstGeom>
          <a:noFill/>
          <a:ln w="53975">
            <a:solidFill>
              <a:schemeClr val="accent4"/>
            </a:solidFill>
          </a:ln>
        </p:spPr>
        <p:txBody>
          <a:bodyPr wrap="square" rtlCol="0">
            <a:spAutoFit/>
          </a:bodyPr>
          <a:lstStyle/>
          <a:p>
            <a:r>
              <a:rPr lang="en-US" sz="2400" b="1" dirty="0">
                <a:solidFill>
                  <a:schemeClr val="bg1"/>
                </a:solidFill>
              </a:rPr>
              <a:t>However it is not disrespectful because it is not intended to insult or undermine the authority of the manager. Objections aren’t inherently disrespectful.</a:t>
            </a:r>
          </a:p>
        </p:txBody>
      </p:sp>
      <p:sp>
        <p:nvSpPr>
          <p:cNvPr id="16" name="TextBox 15"/>
          <p:cNvSpPr txBox="1"/>
          <p:nvPr/>
        </p:nvSpPr>
        <p:spPr>
          <a:xfrm>
            <a:off x="2538416" y="667562"/>
            <a:ext cx="8053252" cy="830997"/>
          </a:xfrm>
          <a:prstGeom prst="rect">
            <a:avLst/>
          </a:prstGeom>
          <a:noFill/>
          <a:ln w="53975">
            <a:solidFill>
              <a:schemeClr val="accent4"/>
            </a:solidFill>
          </a:ln>
        </p:spPr>
        <p:txBody>
          <a:bodyPr wrap="square" rtlCol="0">
            <a:spAutoFit/>
          </a:bodyPr>
          <a:lstStyle/>
          <a:p>
            <a:r>
              <a:rPr lang="en-US" sz="2400" b="1" dirty="0">
                <a:solidFill>
                  <a:schemeClr val="bg1"/>
                </a:solidFill>
              </a:rPr>
              <a:t>This is unprofessional because it is improper to address a superior this way.</a:t>
            </a:r>
          </a:p>
        </p:txBody>
      </p:sp>
    </p:spTree>
    <p:extLst>
      <p:ext uri="{BB962C8B-B14F-4D97-AF65-F5344CB8AC3E}">
        <p14:creationId xmlns:p14="http://schemas.microsoft.com/office/powerpoint/2010/main" val="143589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9344043"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241267"/>
            <a:ext cx="8694821" cy="2193691"/>
          </a:xfrm>
        </p:spPr>
        <p:txBody>
          <a:bodyPr anchor="ctr">
            <a:noAutofit/>
          </a:bodyPr>
          <a:lstStyle/>
          <a:p>
            <a:pPr algn="ctr"/>
            <a:r>
              <a:rPr lang="en-US" sz="3800" dirty="0"/>
              <a:t>You have an FMLA on file that requires you to leave early. As you are leaving early a worker says, “You’re leaving early again!? It’s time for you to retire!”</a:t>
            </a:r>
          </a:p>
          <a:p>
            <a:pPr algn="ctr"/>
            <a:endParaRPr lang="en-US" dirty="0"/>
          </a:p>
        </p:txBody>
      </p:sp>
      <p:sp>
        <p:nvSpPr>
          <p:cNvPr id="5" name="TextBox 4">
            <a:extLst>
              <a:ext uri="{FF2B5EF4-FFF2-40B4-BE49-F238E27FC236}">
                <a16:creationId xmlns:a16="http://schemas.microsoft.com/office/drawing/2014/main" id="{15DF83EB-8EBE-48AB-8C70-3DDA6E4DDF37}"/>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7</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287860" y="282104"/>
            <a:ext cx="8694821" cy="1200329"/>
          </a:xfrm>
          <a:prstGeom prst="rect">
            <a:avLst/>
          </a:prstGeom>
          <a:noFill/>
          <a:ln w="53975">
            <a:solidFill>
              <a:schemeClr val="accent4"/>
            </a:solidFill>
          </a:ln>
        </p:spPr>
        <p:txBody>
          <a:bodyPr wrap="square" rtlCol="0">
            <a:spAutoFit/>
          </a:bodyPr>
          <a:lstStyle/>
          <a:p>
            <a:r>
              <a:rPr lang="en-US" sz="2400" b="1" dirty="0">
                <a:solidFill>
                  <a:schemeClr val="bg1"/>
                </a:solidFill>
              </a:rPr>
              <a:t>It is unprofessional because supervising is not in the job description of a worker. It’s disrespectful because the comment about retiring clearly shows the worker has a bias against your age.  </a:t>
            </a:r>
          </a:p>
        </p:txBody>
      </p:sp>
    </p:spTree>
    <p:extLst>
      <p:ext uri="{BB962C8B-B14F-4D97-AF65-F5344CB8AC3E}">
        <p14:creationId xmlns:p14="http://schemas.microsoft.com/office/powerpoint/2010/main" val="925096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326048"/>
            <a:ext cx="8053658" cy="2131648"/>
          </a:xfrm>
        </p:spPr>
        <p:txBody>
          <a:bodyPr anchor="ctr">
            <a:noAutofit/>
          </a:bodyPr>
          <a:lstStyle/>
          <a:p>
            <a:pPr algn="ctr"/>
            <a:r>
              <a:rPr lang="en-US" sz="3800" dirty="0"/>
              <a:t>A Food Service Worker is careless with their work area because they know someone else has to clean as their assignment. </a:t>
            </a:r>
          </a:p>
          <a:p>
            <a:pPr algn="ctr"/>
            <a:endParaRPr lang="en-US" dirty="0"/>
          </a:p>
        </p:txBody>
      </p:sp>
      <p:sp>
        <p:nvSpPr>
          <p:cNvPr id="5" name="TextBox 4">
            <a:extLst>
              <a:ext uri="{FF2B5EF4-FFF2-40B4-BE49-F238E27FC236}">
                <a16:creationId xmlns:a16="http://schemas.microsoft.com/office/drawing/2014/main" id="{77E4640A-E707-4438-9D9F-2C6124E286DE}"/>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8</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538417" y="289030"/>
            <a:ext cx="8053252" cy="1200329"/>
          </a:xfrm>
          <a:prstGeom prst="rect">
            <a:avLst/>
          </a:prstGeom>
          <a:noFill/>
          <a:ln w="53975">
            <a:solidFill>
              <a:schemeClr val="accent4"/>
            </a:solidFill>
          </a:ln>
        </p:spPr>
        <p:txBody>
          <a:bodyPr wrap="square" rtlCol="0">
            <a:spAutoFit/>
          </a:bodyPr>
          <a:lstStyle/>
          <a:p>
            <a:pPr algn="ctr"/>
            <a:r>
              <a:rPr lang="en-US" sz="2400" b="1" dirty="0">
                <a:solidFill>
                  <a:schemeClr val="bg1"/>
                </a:solidFill>
              </a:rPr>
              <a:t>This is unprofessional because it is in the job description of a Food Services Worker to keep their workspace clean. It is not disrespectful because it is not directed at a specific coworker.   </a:t>
            </a:r>
          </a:p>
        </p:txBody>
      </p:sp>
      <p:sp>
        <p:nvSpPr>
          <p:cNvPr id="15" name="TextBox 14"/>
          <p:cNvSpPr txBox="1"/>
          <p:nvPr/>
        </p:nvSpPr>
        <p:spPr>
          <a:xfrm>
            <a:off x="2538417" y="289029"/>
            <a:ext cx="8053252" cy="1200329"/>
          </a:xfrm>
          <a:prstGeom prst="rect">
            <a:avLst/>
          </a:prstGeom>
          <a:noFill/>
          <a:ln w="53975">
            <a:solidFill>
              <a:schemeClr val="accent4"/>
            </a:solidFill>
          </a:ln>
        </p:spPr>
        <p:txBody>
          <a:bodyPr wrap="square" rtlCol="0">
            <a:spAutoFit/>
          </a:bodyPr>
          <a:lstStyle/>
          <a:p>
            <a:r>
              <a:rPr lang="en-US" sz="2400" b="1" dirty="0">
                <a:solidFill>
                  <a:schemeClr val="bg1"/>
                </a:solidFill>
              </a:rPr>
              <a:t>However, if the worker only does this behavior on days when a certain coworker has to clean that area, then it would be both, because they are targeting one person.  </a:t>
            </a:r>
          </a:p>
        </p:txBody>
      </p:sp>
    </p:spTree>
    <p:extLst>
      <p:ext uri="{BB962C8B-B14F-4D97-AF65-F5344CB8AC3E}">
        <p14:creationId xmlns:p14="http://schemas.microsoft.com/office/powerpoint/2010/main" val="2926308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023872"/>
            <a:ext cx="8004923" cy="2528229"/>
          </a:xfrm>
        </p:spPr>
        <p:txBody>
          <a:bodyPr anchor="ctr">
            <a:noAutofit/>
          </a:bodyPr>
          <a:lstStyle/>
          <a:p>
            <a:pPr algn="ctr"/>
            <a:r>
              <a:rPr lang="en-US" sz="3800" dirty="0"/>
              <a:t>A Manager says to a Substitute Worker, “I’m so glad you’re not like the rest of your people. You actually speak good English.”</a:t>
            </a:r>
          </a:p>
          <a:p>
            <a:pPr algn="ctr"/>
            <a:endParaRPr lang="en-US" dirty="0"/>
          </a:p>
        </p:txBody>
      </p:sp>
      <p:sp>
        <p:nvSpPr>
          <p:cNvPr id="5" name="TextBox 4">
            <a:extLst>
              <a:ext uri="{FF2B5EF4-FFF2-40B4-BE49-F238E27FC236}">
                <a16:creationId xmlns:a16="http://schemas.microsoft.com/office/drawing/2014/main" id="{EBAC24B3-8B2D-4A81-BCF3-0105ACF04B35}"/>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9</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419873" y="551184"/>
            <a:ext cx="7872910" cy="830997"/>
          </a:xfrm>
          <a:prstGeom prst="rect">
            <a:avLst/>
          </a:prstGeom>
          <a:noFill/>
          <a:ln w="53975">
            <a:solidFill>
              <a:schemeClr val="accent4"/>
            </a:solidFill>
          </a:ln>
        </p:spPr>
        <p:txBody>
          <a:bodyPr wrap="square" rtlCol="0">
            <a:spAutoFit/>
          </a:bodyPr>
          <a:lstStyle/>
          <a:p>
            <a:pPr algn="ctr"/>
            <a:r>
              <a:rPr lang="en-US" sz="2400" b="1" dirty="0">
                <a:solidFill>
                  <a:schemeClr val="bg1"/>
                </a:solidFill>
              </a:rPr>
              <a:t>This is unprofessional because it is not in the job description of a manager to grade a workers levels of English proficiency.  </a:t>
            </a:r>
          </a:p>
        </p:txBody>
      </p:sp>
      <p:sp>
        <p:nvSpPr>
          <p:cNvPr id="15" name="TextBox 14"/>
          <p:cNvSpPr txBox="1"/>
          <p:nvPr/>
        </p:nvSpPr>
        <p:spPr>
          <a:xfrm>
            <a:off x="2430444" y="188970"/>
            <a:ext cx="8161224" cy="1200329"/>
          </a:xfrm>
          <a:prstGeom prst="rect">
            <a:avLst/>
          </a:prstGeom>
          <a:noFill/>
          <a:ln w="53975">
            <a:solidFill>
              <a:schemeClr val="accent4"/>
            </a:solidFill>
          </a:ln>
        </p:spPr>
        <p:txBody>
          <a:bodyPr wrap="square" rtlCol="0">
            <a:spAutoFit/>
          </a:bodyPr>
          <a:lstStyle/>
          <a:p>
            <a:r>
              <a:rPr lang="en-US" sz="2400" b="1" dirty="0">
                <a:solidFill>
                  <a:schemeClr val="bg1"/>
                </a:solidFill>
              </a:rPr>
              <a:t>This statement might not be ill-intended, but it is still disrespectful because the manager is comparing people from a certain ethnic/national/race group. </a:t>
            </a:r>
          </a:p>
        </p:txBody>
      </p:sp>
      <p:sp>
        <p:nvSpPr>
          <p:cNvPr id="25" name="TextBox 24"/>
          <p:cNvSpPr txBox="1"/>
          <p:nvPr/>
        </p:nvSpPr>
        <p:spPr>
          <a:xfrm>
            <a:off x="2441015" y="521108"/>
            <a:ext cx="8161224" cy="830997"/>
          </a:xfrm>
          <a:prstGeom prst="rect">
            <a:avLst/>
          </a:prstGeom>
          <a:noFill/>
          <a:ln w="53975">
            <a:solidFill>
              <a:schemeClr val="accent4"/>
            </a:solidFill>
          </a:ln>
        </p:spPr>
        <p:txBody>
          <a:bodyPr wrap="square" rtlCol="0">
            <a:spAutoFit/>
          </a:bodyPr>
          <a:lstStyle/>
          <a:p>
            <a:r>
              <a:rPr lang="en-US" sz="2400" b="1" dirty="0">
                <a:solidFill>
                  <a:schemeClr val="bg1"/>
                </a:solidFill>
              </a:rPr>
              <a:t>This shows a bias held by the manager, whether consciously or unconsciously. </a:t>
            </a:r>
          </a:p>
        </p:txBody>
      </p:sp>
    </p:spTree>
    <p:extLst>
      <p:ext uri="{BB962C8B-B14F-4D97-AF65-F5344CB8AC3E}">
        <p14:creationId xmlns:p14="http://schemas.microsoft.com/office/powerpoint/2010/main" val="38061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61111"/>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364465" y="2183951"/>
            <a:ext cx="7882835" cy="1935278"/>
          </a:xfrm>
        </p:spPr>
        <p:txBody>
          <a:bodyPr anchor="ctr">
            <a:noAutofit/>
          </a:bodyPr>
          <a:lstStyle/>
          <a:p>
            <a:pPr algn="ctr"/>
            <a:r>
              <a:rPr lang="en-US" sz="3800" dirty="0"/>
              <a:t>A Food Service Worker gossips around the school that all their coworkers are lazy. </a:t>
            </a:r>
          </a:p>
          <a:p>
            <a:pPr algn="ctr"/>
            <a:endParaRPr lang="en-US" dirty="0"/>
          </a:p>
        </p:txBody>
      </p:sp>
      <p:sp>
        <p:nvSpPr>
          <p:cNvPr id="5" name="TextBox 4">
            <a:extLst>
              <a:ext uri="{FF2B5EF4-FFF2-40B4-BE49-F238E27FC236}">
                <a16:creationId xmlns:a16="http://schemas.microsoft.com/office/drawing/2014/main" id="{9566049E-40B3-47C2-8371-29A92D392F55}"/>
              </a:ext>
            </a:extLst>
          </p:cNvPr>
          <p:cNvSpPr txBox="1"/>
          <p:nvPr/>
        </p:nvSpPr>
        <p:spPr>
          <a:xfrm>
            <a:off x="1358276" y="1288795"/>
            <a:ext cx="929584" cy="908864"/>
          </a:xfrm>
          <a:prstGeom prst="ellipse">
            <a:avLst/>
          </a:prstGeom>
          <a:solidFill>
            <a:srgbClr val="3DCCCA"/>
          </a:solidFill>
        </p:spPr>
        <p:txBody>
          <a:bodyPr wrap="square" rtlCol="0">
            <a:spAutoFit/>
          </a:bodyPr>
          <a:lstStyle/>
          <a:p>
            <a:pPr algn="ctr"/>
            <a:r>
              <a:rPr lang="en-US" sz="3600" b="1" dirty="0">
                <a:solidFill>
                  <a:srgbClr val="000000"/>
                </a:solidFill>
              </a:rPr>
              <a:t>10</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538416" y="624126"/>
            <a:ext cx="8053252" cy="830997"/>
          </a:xfrm>
          <a:prstGeom prst="rect">
            <a:avLst/>
          </a:prstGeom>
          <a:noFill/>
          <a:ln w="53975">
            <a:solidFill>
              <a:schemeClr val="accent4"/>
            </a:solidFill>
          </a:ln>
        </p:spPr>
        <p:txBody>
          <a:bodyPr wrap="square" rtlCol="0">
            <a:spAutoFit/>
          </a:bodyPr>
          <a:lstStyle/>
          <a:p>
            <a:r>
              <a:rPr lang="en-US" sz="2400" dirty="0">
                <a:solidFill>
                  <a:schemeClr val="bg1"/>
                </a:solidFill>
              </a:rPr>
              <a:t>This is unprofessional because giving performance reviews is not in the job description of a Food Service Worker</a:t>
            </a:r>
          </a:p>
        </p:txBody>
      </p:sp>
      <p:sp>
        <p:nvSpPr>
          <p:cNvPr id="15" name="TextBox 14"/>
          <p:cNvSpPr txBox="1"/>
          <p:nvPr/>
        </p:nvSpPr>
        <p:spPr>
          <a:xfrm>
            <a:off x="2538416" y="624125"/>
            <a:ext cx="8053252" cy="830997"/>
          </a:xfrm>
          <a:prstGeom prst="rect">
            <a:avLst/>
          </a:prstGeom>
          <a:noFill/>
          <a:ln w="53975">
            <a:solidFill>
              <a:schemeClr val="accent4"/>
            </a:solidFill>
          </a:ln>
        </p:spPr>
        <p:txBody>
          <a:bodyPr wrap="square" rtlCol="0">
            <a:spAutoFit/>
          </a:bodyPr>
          <a:lstStyle/>
          <a:p>
            <a:r>
              <a:rPr lang="en-US" sz="2400" dirty="0">
                <a:solidFill>
                  <a:schemeClr val="bg1"/>
                </a:solidFill>
              </a:rPr>
              <a:t>It is disrespectful because the worker is intending to cause harm to the reputations of their coworkers.  </a:t>
            </a:r>
          </a:p>
        </p:txBody>
      </p:sp>
    </p:spTree>
    <p:extLst>
      <p:ext uri="{BB962C8B-B14F-4D97-AF65-F5344CB8AC3E}">
        <p14:creationId xmlns:p14="http://schemas.microsoft.com/office/powerpoint/2010/main" val="129893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 name="TextBox 3"/>
          <p:cNvSpPr txBox="1"/>
          <p:nvPr/>
        </p:nvSpPr>
        <p:spPr>
          <a:xfrm>
            <a:off x="2105245" y="414669"/>
            <a:ext cx="8261497" cy="5386090"/>
          </a:xfrm>
          <a:prstGeom prst="rect">
            <a:avLst/>
          </a:prstGeom>
          <a:solidFill>
            <a:schemeClr val="bg1"/>
          </a:solidFill>
          <a:ln w="76200">
            <a:solidFill>
              <a:srgbClr val="3DCCCA"/>
            </a:solidFill>
          </a:ln>
        </p:spPr>
        <p:txBody>
          <a:bodyPr wrap="square" rtlCol="0">
            <a:spAutoFit/>
          </a:bodyPr>
          <a:lstStyle/>
          <a:p>
            <a:pPr algn="ctr"/>
            <a:endParaRPr lang="en-US" sz="3000" b="1" dirty="0">
              <a:solidFill>
                <a:srgbClr val="000000"/>
              </a:solidFill>
              <a:ea typeface="+mj-ea"/>
              <a:cs typeface="+mj-cs"/>
            </a:endParaRPr>
          </a:p>
          <a:p>
            <a:pPr algn="ctr"/>
            <a:r>
              <a:rPr lang="en-US" sz="4000" b="1" dirty="0">
                <a:solidFill>
                  <a:srgbClr val="000000"/>
                </a:solidFill>
                <a:ea typeface="+mj-ea"/>
                <a:cs typeface="+mj-cs"/>
              </a:rPr>
              <a:t>Disrespectful vs Unprofessional</a:t>
            </a:r>
          </a:p>
          <a:p>
            <a:endParaRPr lang="en-US" sz="2800" dirty="0">
              <a:solidFill>
                <a:srgbClr val="000000"/>
              </a:solidFill>
            </a:endParaRPr>
          </a:p>
          <a:p>
            <a:pPr algn="ctr"/>
            <a:r>
              <a:rPr lang="en-US" sz="2800" dirty="0">
                <a:solidFill>
                  <a:srgbClr val="000000"/>
                </a:solidFill>
              </a:rPr>
              <a:t>What people take as disrespect varies from person to person, so let’s look at the definitions. </a:t>
            </a:r>
          </a:p>
          <a:p>
            <a:pPr algn="ctr"/>
            <a:endParaRPr lang="en-US" sz="2800" dirty="0">
              <a:solidFill>
                <a:srgbClr val="000000"/>
              </a:solidFill>
            </a:endParaRPr>
          </a:p>
          <a:p>
            <a:pPr algn="ctr"/>
            <a:r>
              <a:rPr lang="en-US" sz="3400" b="1" dirty="0">
                <a:solidFill>
                  <a:srgbClr val="000000"/>
                </a:solidFill>
              </a:rPr>
              <a:t>Disrespect</a:t>
            </a:r>
            <a:r>
              <a:rPr lang="en-US" sz="3400" dirty="0">
                <a:solidFill>
                  <a:srgbClr val="000000"/>
                </a:solidFill>
              </a:rPr>
              <a:t>: show a lack of respect for; insult</a:t>
            </a:r>
          </a:p>
          <a:p>
            <a:pPr algn="ctr"/>
            <a:endParaRPr lang="en-US" sz="3400" dirty="0">
              <a:solidFill>
                <a:srgbClr val="000000"/>
              </a:solidFill>
            </a:endParaRPr>
          </a:p>
          <a:p>
            <a:pPr algn="ctr"/>
            <a:r>
              <a:rPr lang="en-US" sz="3400" b="1" dirty="0">
                <a:solidFill>
                  <a:srgbClr val="000000"/>
                </a:solidFill>
              </a:rPr>
              <a:t>Unprofessional</a:t>
            </a:r>
            <a:r>
              <a:rPr lang="en-US" sz="3400" dirty="0">
                <a:solidFill>
                  <a:srgbClr val="000000"/>
                </a:solidFill>
              </a:rPr>
              <a:t>: below or contrary to the standards expected in a profession</a:t>
            </a:r>
          </a:p>
          <a:p>
            <a:endParaRPr lang="en-US" sz="2600" dirty="0">
              <a:solidFill>
                <a:srgbClr val="000000"/>
              </a:solidFill>
            </a:endParaRPr>
          </a:p>
        </p:txBody>
      </p:sp>
    </p:spTree>
    <p:extLst>
      <p:ext uri="{BB962C8B-B14F-4D97-AF65-F5344CB8AC3E}">
        <p14:creationId xmlns:p14="http://schemas.microsoft.com/office/powerpoint/2010/main" val="63185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9B6EB0E2-E920-49AF-911A-9226B5D21D55}"/>
              </a:ext>
            </a:extLst>
          </p:cNvPr>
          <p:cNvSpPr/>
          <p:nvPr/>
        </p:nvSpPr>
        <p:spPr>
          <a:xfrm rot="10800000">
            <a:off x="6096000" y="-41222"/>
            <a:ext cx="6096000" cy="617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8F956849-D222-4C1F-80B2-BB5FBBA0B10A}"/>
              </a:ext>
            </a:extLst>
          </p:cNvPr>
          <p:cNvSpPr/>
          <p:nvPr/>
        </p:nvSpPr>
        <p:spPr>
          <a:xfrm>
            <a:off x="2143785" y="36582"/>
            <a:ext cx="7904433"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cxnSp>
        <p:nvCxnSpPr>
          <p:cNvPr id="7" name="Straight Connector 6">
            <a:extLst>
              <a:ext uri="{FF2B5EF4-FFF2-40B4-BE49-F238E27FC236}">
                <a16:creationId xmlns:a16="http://schemas.microsoft.com/office/drawing/2014/main" id="{29C12BAA-7C1A-438A-A8EE-DD3EB878B4E6}"/>
              </a:ext>
            </a:extLst>
          </p:cNvPr>
          <p:cNvCxnSpPr>
            <a:cxnSpLocks/>
          </p:cNvCxnSpPr>
          <p:nvPr/>
        </p:nvCxnSpPr>
        <p:spPr>
          <a:xfrm flipH="1">
            <a:off x="-1375024" y="3077704"/>
            <a:ext cx="3518807"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73F083-F271-4FF6-BFEC-BA240754A7E7}"/>
              </a:ext>
            </a:extLst>
          </p:cNvPr>
          <p:cNvCxnSpPr>
            <a:cxnSpLocks/>
          </p:cNvCxnSpPr>
          <p:nvPr/>
        </p:nvCxnSpPr>
        <p:spPr>
          <a:xfrm flipH="1">
            <a:off x="10048218" y="3077704"/>
            <a:ext cx="2143782"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E1D6FA4-DCA3-47CA-891B-9ED050910F8F}"/>
              </a:ext>
            </a:extLst>
          </p:cNvPr>
          <p:cNvSpPr txBox="1"/>
          <p:nvPr/>
        </p:nvSpPr>
        <p:spPr>
          <a:xfrm>
            <a:off x="1283109" y="3550920"/>
            <a:ext cx="9625781" cy="769441"/>
          </a:xfrm>
          <a:prstGeom prst="rect">
            <a:avLst/>
          </a:prstGeom>
          <a:noFill/>
        </p:spPr>
        <p:txBody>
          <a:bodyPr wrap="square" rtlCol="0">
            <a:spAutoFit/>
          </a:bodyPr>
          <a:lstStyle/>
          <a:p>
            <a:pPr algn="ctr"/>
            <a:r>
              <a:rPr lang="en-US" sz="4400" dirty="0">
                <a:solidFill>
                  <a:srgbClr val="FDB827"/>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THE KITCHEN</a:t>
            </a:r>
          </a:p>
        </p:txBody>
      </p:sp>
      <p:pic>
        <p:nvPicPr>
          <p:cNvPr id="8" name="Picture 7" descr="FSD PPP Temp 2.png">
            <a:extLst>
              <a:ext uri="{FF2B5EF4-FFF2-40B4-BE49-F238E27FC236}">
                <a16:creationId xmlns:a16="http://schemas.microsoft.com/office/drawing/2014/main" id="{0D1122DF-DB56-4A83-AB6F-C09E8510D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
        <p:nvSpPr>
          <p:cNvPr id="4" name="TextBox 3">
            <a:extLst>
              <a:ext uri="{FF2B5EF4-FFF2-40B4-BE49-F238E27FC236}">
                <a16:creationId xmlns:a16="http://schemas.microsoft.com/office/drawing/2014/main" id="{68042F8F-422C-4A0D-9E4F-839A44D6E67B}"/>
              </a:ext>
            </a:extLst>
          </p:cNvPr>
          <p:cNvSpPr txBox="1"/>
          <p:nvPr/>
        </p:nvSpPr>
        <p:spPr>
          <a:xfrm>
            <a:off x="1658586" y="2262096"/>
            <a:ext cx="8704565" cy="1631216"/>
          </a:xfrm>
          <a:prstGeom prst="rect">
            <a:avLst/>
          </a:prstGeom>
          <a:noFill/>
        </p:spPr>
        <p:txBody>
          <a:bodyPr wrap="square" rtlCol="0">
            <a:spAutoFit/>
          </a:bodyPr>
          <a:lstStyle/>
          <a:p>
            <a:pPr algn="ctr"/>
            <a:r>
              <a:rPr lang="en-US" sz="10000" b="1" spc="300" dirty="0">
                <a:ln w="38100">
                  <a:solidFill>
                    <a:srgbClr val="000000"/>
                  </a:solidFill>
                </a:ln>
                <a:solidFill>
                  <a:srgbClr val="3DCCCA"/>
                </a:solidFill>
                <a:effectLst/>
                <a:latin typeface="Aharoni" panose="02010803020104030203" pitchFamily="2" charset="-79"/>
                <a:cs typeface="Aharoni" panose="02010803020104030203" pitchFamily="2" charset="-79"/>
              </a:rPr>
              <a:t>CONFLICT</a:t>
            </a:r>
          </a:p>
        </p:txBody>
      </p:sp>
    </p:spTree>
    <p:extLst>
      <p:ext uri="{BB962C8B-B14F-4D97-AF65-F5344CB8AC3E}">
        <p14:creationId xmlns:p14="http://schemas.microsoft.com/office/powerpoint/2010/main" val="3309870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9E6F-2DEA-4BAD-A676-A655F4EC9ABD}"/>
              </a:ext>
            </a:extLst>
          </p:cNvPr>
          <p:cNvSpPr>
            <a:spLocks noGrp="1"/>
          </p:cNvSpPr>
          <p:nvPr>
            <p:ph type="title"/>
          </p:nvPr>
        </p:nvSpPr>
        <p:spPr/>
        <p:txBody>
          <a:bodyPr/>
          <a:lstStyle/>
          <a:p>
            <a:r>
              <a:rPr lang="en-US" dirty="0"/>
              <a:t>Respect Can Mean Different Things</a:t>
            </a:r>
          </a:p>
        </p:txBody>
      </p:sp>
      <p:sp>
        <p:nvSpPr>
          <p:cNvPr id="3" name="Content Placeholder 2">
            <a:extLst>
              <a:ext uri="{FF2B5EF4-FFF2-40B4-BE49-F238E27FC236}">
                <a16:creationId xmlns:a16="http://schemas.microsoft.com/office/drawing/2014/main" id="{44BECFA5-907F-402B-8AEC-74F8E25993D6}"/>
              </a:ext>
            </a:extLst>
          </p:cNvPr>
          <p:cNvSpPr>
            <a:spLocks noGrp="1"/>
          </p:cNvSpPr>
          <p:nvPr>
            <p:ph idx="1"/>
          </p:nvPr>
        </p:nvSpPr>
        <p:spPr>
          <a:xfrm>
            <a:off x="609600" y="1417638"/>
            <a:ext cx="10972800" cy="1143000"/>
          </a:xfrm>
        </p:spPr>
        <p:txBody>
          <a:bodyPr>
            <a:normAutofit/>
          </a:bodyPr>
          <a:lstStyle/>
          <a:p>
            <a:r>
              <a:rPr lang="en-US" dirty="0"/>
              <a:t>Respect is a commonly used term that we often read about in news articles, use in our employee handbooks, and even hear in famous songs.</a:t>
            </a:r>
          </a:p>
        </p:txBody>
      </p:sp>
      <p:pic>
        <p:nvPicPr>
          <p:cNvPr id="1026" name="Picture 2" descr="Related image">
            <a:extLst>
              <a:ext uri="{FF2B5EF4-FFF2-40B4-BE49-F238E27FC236}">
                <a16:creationId xmlns:a16="http://schemas.microsoft.com/office/drawing/2014/main" id="{4AB712C5-6767-454F-95DA-10A70908438E}"/>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826673" y="4047510"/>
            <a:ext cx="1393539" cy="1292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E3D42027-2E3E-4785-99F8-0CB416E60665}"/>
              </a:ext>
            </a:extLst>
          </p:cNvPr>
          <p:cNvPicPr>
            <a:picLocks noChangeAspect="1" noChangeArrowheads="1" noCrop="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322863" y="3731369"/>
            <a:ext cx="1393539" cy="1292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EF6137CA-8F82-4CC4-BFC5-0D0D339926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4744" y="2714012"/>
            <a:ext cx="3850319" cy="24022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2D5BE534-0F53-40B3-AF6A-CE2ED3D9E72E}"/>
              </a:ext>
            </a:extLst>
          </p:cNvPr>
          <p:cNvPicPr>
            <a:picLocks noChangeAspect="1" noChangeArrowheads="1" noCrop="1"/>
          </p:cNvPicPr>
          <p:nvPr/>
        </p:nvPicPr>
        <p:blipFill>
          <a:blip r:embed="rId5" cstate="hq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237857" y="2742129"/>
            <a:ext cx="1393539" cy="1292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a:extLst>
              <a:ext uri="{FF2B5EF4-FFF2-40B4-BE49-F238E27FC236}">
                <a16:creationId xmlns:a16="http://schemas.microsoft.com/office/drawing/2014/main" id="{71A4A97F-7A76-4732-AA4F-3217E8357B9E}"/>
              </a:ext>
            </a:extLst>
          </p:cNvPr>
          <p:cNvPicPr>
            <a:picLocks noChangeAspect="1" noChangeArrowheads="1" noCrop="1"/>
          </p:cNvPicPr>
          <p:nvPr/>
        </p:nvPicPr>
        <p:blipFill>
          <a:blip r:embed="rId5" cstate="hq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682722" y="2413304"/>
            <a:ext cx="1393539" cy="129269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A31A4656-F299-4695-ADA8-9EDD6CDBA323}"/>
              </a:ext>
            </a:extLst>
          </p:cNvPr>
          <p:cNvSpPr txBox="1">
            <a:spLocks/>
          </p:cNvSpPr>
          <p:nvPr/>
        </p:nvSpPr>
        <p:spPr>
          <a:xfrm>
            <a:off x="2000837" y="5126235"/>
            <a:ext cx="1478132" cy="62131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Articles</a:t>
            </a:r>
          </a:p>
        </p:txBody>
      </p:sp>
      <p:sp>
        <p:nvSpPr>
          <p:cNvPr id="12" name="Content Placeholder 2">
            <a:extLst>
              <a:ext uri="{FF2B5EF4-FFF2-40B4-BE49-F238E27FC236}">
                <a16:creationId xmlns:a16="http://schemas.microsoft.com/office/drawing/2014/main" id="{5117C5D8-E9F1-4C73-9BD6-85D80A727013}"/>
              </a:ext>
            </a:extLst>
          </p:cNvPr>
          <p:cNvSpPr txBox="1">
            <a:spLocks/>
          </p:cNvSpPr>
          <p:nvPr/>
        </p:nvSpPr>
        <p:spPr>
          <a:xfrm>
            <a:off x="5164749" y="5266664"/>
            <a:ext cx="1862504" cy="82037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80000"/>
              </a:lnSpc>
            </a:pPr>
            <a:r>
              <a:rPr lang="en-US" dirty="0"/>
              <a:t>Employee Handbook</a:t>
            </a:r>
          </a:p>
        </p:txBody>
      </p:sp>
      <p:sp>
        <p:nvSpPr>
          <p:cNvPr id="13" name="Content Placeholder 2">
            <a:extLst>
              <a:ext uri="{FF2B5EF4-FFF2-40B4-BE49-F238E27FC236}">
                <a16:creationId xmlns:a16="http://schemas.microsoft.com/office/drawing/2014/main" id="{B902ACBD-AB12-4F6E-92DA-540FD700AB0A}"/>
              </a:ext>
            </a:extLst>
          </p:cNvPr>
          <p:cNvSpPr txBox="1">
            <a:spLocks/>
          </p:cNvSpPr>
          <p:nvPr/>
        </p:nvSpPr>
        <p:spPr>
          <a:xfrm>
            <a:off x="8237857" y="5266664"/>
            <a:ext cx="1862504" cy="82037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80000"/>
              </a:lnSpc>
            </a:pPr>
            <a:r>
              <a:rPr lang="en-US" dirty="0"/>
              <a:t>Famous Song</a:t>
            </a:r>
          </a:p>
        </p:txBody>
      </p:sp>
      <p:pic>
        <p:nvPicPr>
          <p:cNvPr id="7" name="Retro - Aretha Franklin - Respect">
            <a:hlinkClick r:id="" action="ppaction://media"/>
          </p:cNvPr>
          <p:cNvPicPr>
            <a:picLocks noChangeAspect="1"/>
          </p:cNvPicPr>
          <p:nvPr>
            <a:audioFile r:link="rId1"/>
            <p:extLst>
              <p:ext uri="{DAA4B4D4-6D71-4841-9C94-3DE7FCFB9230}">
                <p14:media xmlns:p14="http://schemas.microsoft.com/office/powerpoint/2010/main" r:embed="rId2">
                  <p14:trim st="109294" end="32330"/>
                </p14:media>
              </p:ext>
            </p:extLst>
          </p:nvPr>
        </p:nvPicPr>
        <p:blipFill>
          <a:blip r:embed="rId7"/>
          <a:stretch>
            <a:fillRect/>
          </a:stretch>
        </p:blipFill>
        <p:spPr>
          <a:xfrm>
            <a:off x="-869092" y="236538"/>
            <a:ext cx="609600" cy="609600"/>
          </a:xfrm>
          <a:prstGeom prst="rect">
            <a:avLst/>
          </a:prstGeom>
        </p:spPr>
      </p:pic>
      <p:pic>
        <p:nvPicPr>
          <p:cNvPr id="8" name="Picture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53585" y="2731643"/>
            <a:ext cx="1899266" cy="2451168"/>
          </a:xfrm>
          <a:prstGeom prst="rect">
            <a:avLst/>
          </a:prstGeom>
          <a:effectLst>
            <a:glow rad="215900">
              <a:schemeClr val="accent1">
                <a:satMod val="175000"/>
              </a:schemeClr>
            </a:glow>
          </a:effectLst>
        </p:spPr>
      </p:pic>
    </p:spTree>
    <p:extLst>
      <p:ext uri="{BB962C8B-B14F-4D97-AF65-F5344CB8AC3E}">
        <p14:creationId xmlns:p14="http://schemas.microsoft.com/office/powerpoint/2010/main" val="15380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32" presetClass="emph" presetSubtype="0" fill="hold" nodeType="withEffect">
                                  <p:stCondLst>
                                    <p:cond delay="2000"/>
                                  </p:stCondLst>
                                  <p:childTnLst>
                                    <p:animRot by="120000">
                                      <p:cBhvr>
                                        <p:cTn id="18" dur="200" fill="hold">
                                          <p:stCondLst>
                                            <p:cond delay="0"/>
                                          </p:stCondLst>
                                        </p:cTn>
                                        <p:tgtEl>
                                          <p:spTgt spid="8"/>
                                        </p:tgtEl>
                                        <p:attrNameLst>
                                          <p:attrName>r</p:attrName>
                                        </p:attrNameLst>
                                      </p:cBhvr>
                                    </p:animRot>
                                    <p:animRot by="-240000">
                                      <p:cBhvr>
                                        <p:cTn id="19" dur="400" fill="hold">
                                          <p:stCondLst>
                                            <p:cond delay="400"/>
                                          </p:stCondLst>
                                        </p:cTn>
                                        <p:tgtEl>
                                          <p:spTgt spid="8"/>
                                        </p:tgtEl>
                                        <p:attrNameLst>
                                          <p:attrName>r</p:attrName>
                                        </p:attrNameLst>
                                      </p:cBhvr>
                                    </p:animRot>
                                    <p:animRot by="240000">
                                      <p:cBhvr>
                                        <p:cTn id="20" dur="400" fill="hold">
                                          <p:stCondLst>
                                            <p:cond delay="800"/>
                                          </p:stCondLst>
                                        </p:cTn>
                                        <p:tgtEl>
                                          <p:spTgt spid="8"/>
                                        </p:tgtEl>
                                        <p:attrNameLst>
                                          <p:attrName>r</p:attrName>
                                        </p:attrNameLst>
                                      </p:cBhvr>
                                    </p:animRot>
                                    <p:animRot by="-240000">
                                      <p:cBhvr>
                                        <p:cTn id="21" dur="400" fill="hold">
                                          <p:stCondLst>
                                            <p:cond delay="1200"/>
                                          </p:stCondLst>
                                        </p:cTn>
                                        <p:tgtEl>
                                          <p:spTgt spid="8"/>
                                        </p:tgtEl>
                                        <p:attrNameLst>
                                          <p:attrName>r</p:attrName>
                                        </p:attrNameLst>
                                      </p:cBhvr>
                                    </p:animRot>
                                    <p:animRot by="120000">
                                      <p:cBhvr>
                                        <p:cTn id="22" dur="400" fill="hold">
                                          <p:stCondLst>
                                            <p:cond delay="1600"/>
                                          </p:stCondLst>
                                        </p:cTn>
                                        <p:tgtEl>
                                          <p:spTgt spid="8"/>
                                        </p:tgtEl>
                                        <p:attrNameLst>
                                          <p:attrName>r</p:attrName>
                                        </p:attrNameLst>
                                      </p:cBhvr>
                                    </p:animRot>
                                  </p:childTnLst>
                                </p:cTn>
                              </p:par>
                            </p:childTnLst>
                          </p:cTn>
                        </p:par>
                        <p:par>
                          <p:cTn id="23" fill="hold">
                            <p:stCondLst>
                              <p:cond delay="4000"/>
                            </p:stCondLst>
                            <p:childTnLst>
                              <p:par>
                                <p:cTn id="24" presetID="1" presetClass="mediacall" presetSubtype="0" fill="hold" nodeType="afterEffect">
                                  <p:stCondLst>
                                    <p:cond delay="0"/>
                                  </p:stCondLst>
                                  <p:childTnLst>
                                    <p:cmd type="call" cmd="playFrom(0.0)">
                                      <p:cBhvr>
                                        <p:cTn id="25" dur="7927" fill="hold"/>
                                        <p:tgtEl>
                                          <p:spTgt spid="7"/>
                                        </p:tgtEl>
                                      </p:cBhvr>
                                    </p:cmd>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41" fill="hold" display="0">
                  <p:stCondLst>
                    <p:cond delay="indefinite"/>
                  </p:stCondLst>
                  <p:endCondLst>
                    <p:cond evt="onStopAudio" delay="0">
                      <p:tgtEl>
                        <p:sldTgt/>
                      </p:tgtEl>
                    </p:cond>
                  </p:endCondLst>
                </p:cTn>
                <p:tgtEl>
                  <p:spTgt spid="7"/>
                </p:tgtEl>
              </p:cMediaNode>
            </p:audio>
          </p:childTnLst>
        </p:cTn>
      </p:par>
    </p:tnLst>
    <p:bldLst>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A348-D412-4A57-91E8-FE85BC5FF051}"/>
              </a:ext>
            </a:extLst>
          </p:cNvPr>
          <p:cNvSpPr>
            <a:spLocks noGrp="1"/>
          </p:cNvSpPr>
          <p:nvPr>
            <p:ph type="title"/>
          </p:nvPr>
        </p:nvSpPr>
        <p:spPr/>
        <p:txBody>
          <a:bodyPr/>
          <a:lstStyle/>
          <a:p>
            <a:r>
              <a:rPr lang="en-US" dirty="0"/>
              <a:t>Close Quarters</a:t>
            </a:r>
          </a:p>
        </p:txBody>
      </p:sp>
      <p:sp>
        <p:nvSpPr>
          <p:cNvPr id="3" name="Content Placeholder 2">
            <a:extLst>
              <a:ext uri="{FF2B5EF4-FFF2-40B4-BE49-F238E27FC236}">
                <a16:creationId xmlns:a16="http://schemas.microsoft.com/office/drawing/2014/main" id="{433C3773-1067-4434-BA90-E196B2B8A196}"/>
              </a:ext>
            </a:extLst>
          </p:cNvPr>
          <p:cNvSpPr>
            <a:spLocks noGrp="1"/>
          </p:cNvSpPr>
          <p:nvPr>
            <p:ph idx="1"/>
          </p:nvPr>
        </p:nvSpPr>
        <p:spPr>
          <a:xfrm>
            <a:off x="609600" y="1264981"/>
            <a:ext cx="10972800" cy="977899"/>
          </a:xfrm>
        </p:spPr>
        <p:txBody>
          <a:bodyPr/>
          <a:lstStyle/>
          <a:p>
            <a:r>
              <a:rPr lang="en-US" dirty="0"/>
              <a:t>When working in a kitchen, conflict will arise because:  </a:t>
            </a:r>
          </a:p>
          <a:p>
            <a:pPr lvl="1" indent="0">
              <a:buNone/>
            </a:pPr>
            <a:endParaRPr lang="en-US" dirty="0"/>
          </a:p>
        </p:txBody>
      </p:sp>
      <p:sp>
        <p:nvSpPr>
          <p:cNvPr id="8" name="Oval 7">
            <a:extLst>
              <a:ext uri="{FF2B5EF4-FFF2-40B4-BE49-F238E27FC236}">
                <a16:creationId xmlns:a16="http://schemas.microsoft.com/office/drawing/2014/main" id="{2C1605EA-D81D-499C-B063-C7B8EA2DE882}"/>
              </a:ext>
            </a:extLst>
          </p:cNvPr>
          <p:cNvSpPr/>
          <p:nvPr/>
        </p:nvSpPr>
        <p:spPr>
          <a:xfrm>
            <a:off x="166302" y="1924051"/>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b="1" dirty="0">
                <a:solidFill>
                  <a:srgbClr val="55544E"/>
                </a:solidFill>
              </a:rPr>
              <a:t>Tight Working Spaces</a:t>
            </a:r>
          </a:p>
        </p:txBody>
      </p:sp>
      <p:sp>
        <p:nvSpPr>
          <p:cNvPr id="11" name="Oval 10">
            <a:extLst>
              <a:ext uri="{FF2B5EF4-FFF2-40B4-BE49-F238E27FC236}">
                <a16:creationId xmlns:a16="http://schemas.microsoft.com/office/drawing/2014/main" id="{EA7F5CCE-4473-45B9-ABE6-2205167A08DC}"/>
              </a:ext>
            </a:extLst>
          </p:cNvPr>
          <p:cNvSpPr/>
          <p:nvPr/>
        </p:nvSpPr>
        <p:spPr>
          <a:xfrm>
            <a:off x="3110235" y="1924051"/>
            <a:ext cx="2520532"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FFD44B"/>
                </a:solidFill>
              </a:rPr>
              <a:t>Same Schedule Every Week</a:t>
            </a:r>
          </a:p>
        </p:txBody>
      </p:sp>
      <p:sp>
        <p:nvSpPr>
          <p:cNvPr id="12" name="Oval 11">
            <a:extLst>
              <a:ext uri="{FF2B5EF4-FFF2-40B4-BE49-F238E27FC236}">
                <a16:creationId xmlns:a16="http://schemas.microsoft.com/office/drawing/2014/main" id="{3A64BEAF-2666-45ED-8551-E0A0587D50AB}"/>
              </a:ext>
            </a:extLst>
          </p:cNvPr>
          <p:cNvSpPr/>
          <p:nvPr/>
        </p:nvSpPr>
        <p:spPr>
          <a:xfrm>
            <a:off x="6054168" y="1923535"/>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Breaks At The Same Time</a:t>
            </a:r>
          </a:p>
        </p:txBody>
      </p:sp>
      <p:sp>
        <p:nvSpPr>
          <p:cNvPr id="14" name="Oval 13">
            <a:extLst>
              <a:ext uri="{FF2B5EF4-FFF2-40B4-BE49-F238E27FC236}">
                <a16:creationId xmlns:a16="http://schemas.microsoft.com/office/drawing/2014/main" id="{16E82269-70A1-440D-B124-C28E89F60463}"/>
              </a:ext>
            </a:extLst>
          </p:cNvPr>
          <p:cNvSpPr/>
          <p:nvPr/>
        </p:nvSpPr>
        <p:spPr>
          <a:xfrm>
            <a:off x="8998101" y="1923535"/>
            <a:ext cx="2525691"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600" b="1" dirty="0">
                <a:solidFill>
                  <a:srgbClr val="FFD44B"/>
                </a:solidFill>
              </a:rPr>
              <a:t>Many Different Personalities</a:t>
            </a:r>
          </a:p>
        </p:txBody>
      </p:sp>
      <p:sp>
        <p:nvSpPr>
          <p:cNvPr id="10" name="Content Placeholder 2">
            <a:extLst>
              <a:ext uri="{FF2B5EF4-FFF2-40B4-BE49-F238E27FC236}">
                <a16:creationId xmlns:a16="http://schemas.microsoft.com/office/drawing/2014/main" id="{433C3773-1067-4434-BA90-E196B2B8A196}"/>
              </a:ext>
            </a:extLst>
          </p:cNvPr>
          <p:cNvSpPr txBox="1">
            <a:spLocks/>
          </p:cNvSpPr>
          <p:nvPr/>
        </p:nvSpPr>
        <p:spPr>
          <a:xfrm>
            <a:off x="550992" y="5093725"/>
            <a:ext cx="10972800" cy="97789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 how do you deal with it? </a:t>
            </a:r>
          </a:p>
          <a:p>
            <a:pPr lvl="1" indent="0">
              <a:buFont typeface="Wingdings" panose="05000000000000000000" pitchFamily="2" charset="2"/>
              <a:buNone/>
            </a:pPr>
            <a:endParaRPr lang="en-US" dirty="0"/>
          </a:p>
        </p:txBody>
      </p:sp>
    </p:spTree>
    <p:extLst>
      <p:ext uri="{BB962C8B-B14F-4D97-AF65-F5344CB8AC3E}">
        <p14:creationId xmlns:p14="http://schemas.microsoft.com/office/powerpoint/2010/main" val="57315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A348-D412-4A57-91E8-FE85BC5FF051}"/>
              </a:ext>
            </a:extLst>
          </p:cNvPr>
          <p:cNvSpPr>
            <a:spLocks noGrp="1"/>
          </p:cNvSpPr>
          <p:nvPr>
            <p:ph type="title"/>
          </p:nvPr>
        </p:nvSpPr>
        <p:spPr/>
        <p:txBody>
          <a:bodyPr/>
          <a:lstStyle/>
          <a:p>
            <a:r>
              <a:rPr lang="en-US" dirty="0"/>
              <a:t>Dealing With Conflict</a:t>
            </a:r>
          </a:p>
        </p:txBody>
      </p:sp>
      <p:sp>
        <p:nvSpPr>
          <p:cNvPr id="3" name="Content Placeholder 2">
            <a:extLst>
              <a:ext uri="{FF2B5EF4-FFF2-40B4-BE49-F238E27FC236}">
                <a16:creationId xmlns:a16="http://schemas.microsoft.com/office/drawing/2014/main" id="{433C3773-1067-4434-BA90-E196B2B8A196}"/>
              </a:ext>
            </a:extLst>
          </p:cNvPr>
          <p:cNvSpPr>
            <a:spLocks noGrp="1"/>
          </p:cNvSpPr>
          <p:nvPr>
            <p:ph idx="1"/>
          </p:nvPr>
        </p:nvSpPr>
        <p:spPr>
          <a:xfrm>
            <a:off x="609600" y="1435102"/>
            <a:ext cx="10972800" cy="977899"/>
          </a:xfrm>
        </p:spPr>
        <p:txBody>
          <a:bodyPr/>
          <a:lstStyle/>
          <a:p>
            <a:r>
              <a:rPr lang="en-US" dirty="0"/>
              <a:t>Conflict maybe unavoidable, but how you react to conflict is your choice. </a:t>
            </a:r>
          </a:p>
          <a:p>
            <a:pPr lvl="1" indent="0">
              <a:buNone/>
            </a:pPr>
            <a:endParaRPr lang="en-US" dirty="0"/>
          </a:p>
        </p:txBody>
      </p:sp>
      <p:sp>
        <p:nvSpPr>
          <p:cNvPr id="8" name="Oval 7">
            <a:extLst>
              <a:ext uri="{FF2B5EF4-FFF2-40B4-BE49-F238E27FC236}">
                <a16:creationId xmlns:a16="http://schemas.microsoft.com/office/drawing/2014/main" id="{2C1605EA-D81D-499C-B063-C7B8EA2DE882}"/>
              </a:ext>
            </a:extLst>
          </p:cNvPr>
          <p:cNvSpPr/>
          <p:nvPr/>
        </p:nvSpPr>
        <p:spPr>
          <a:xfrm>
            <a:off x="125673" y="2329523"/>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Cool Off &amp; Gather Your Thoughts </a:t>
            </a:r>
          </a:p>
        </p:txBody>
      </p:sp>
      <p:sp>
        <p:nvSpPr>
          <p:cNvPr id="11" name="Oval 10">
            <a:extLst>
              <a:ext uri="{FF2B5EF4-FFF2-40B4-BE49-F238E27FC236}">
                <a16:creationId xmlns:a16="http://schemas.microsoft.com/office/drawing/2014/main" id="{EA7F5CCE-4473-45B9-ABE6-2205167A08DC}"/>
              </a:ext>
            </a:extLst>
          </p:cNvPr>
          <p:cNvSpPr/>
          <p:nvPr/>
        </p:nvSpPr>
        <p:spPr>
          <a:xfrm>
            <a:off x="2461305" y="2329523"/>
            <a:ext cx="2520532"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FFD44B"/>
                </a:solidFill>
              </a:rPr>
              <a:t>Talk It Over, Watch Your Tone &amp; Words Used</a:t>
            </a:r>
          </a:p>
        </p:txBody>
      </p:sp>
      <p:sp>
        <p:nvSpPr>
          <p:cNvPr id="12" name="Oval 11">
            <a:extLst>
              <a:ext uri="{FF2B5EF4-FFF2-40B4-BE49-F238E27FC236}">
                <a16:creationId xmlns:a16="http://schemas.microsoft.com/office/drawing/2014/main" id="{3A64BEAF-2666-45ED-8551-E0A0587D50AB}"/>
              </a:ext>
            </a:extLst>
          </p:cNvPr>
          <p:cNvSpPr/>
          <p:nvPr/>
        </p:nvSpPr>
        <p:spPr>
          <a:xfrm>
            <a:off x="4756092" y="2329523"/>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Listen Carefully &amp; Attentively</a:t>
            </a:r>
          </a:p>
        </p:txBody>
      </p:sp>
      <p:sp>
        <p:nvSpPr>
          <p:cNvPr id="14" name="Oval 13">
            <a:extLst>
              <a:ext uri="{FF2B5EF4-FFF2-40B4-BE49-F238E27FC236}">
                <a16:creationId xmlns:a16="http://schemas.microsoft.com/office/drawing/2014/main" id="{16E82269-70A1-440D-B124-C28E89F60463}"/>
              </a:ext>
            </a:extLst>
          </p:cNvPr>
          <p:cNvSpPr/>
          <p:nvPr/>
        </p:nvSpPr>
        <p:spPr>
          <a:xfrm>
            <a:off x="7091724" y="2329523"/>
            <a:ext cx="2513137"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FFD44B"/>
                </a:solidFill>
              </a:rPr>
              <a:t>Agree To Disagree</a:t>
            </a:r>
          </a:p>
        </p:txBody>
      </p:sp>
      <p:sp>
        <p:nvSpPr>
          <p:cNvPr id="9" name="Oval 8">
            <a:extLst>
              <a:ext uri="{FF2B5EF4-FFF2-40B4-BE49-F238E27FC236}">
                <a16:creationId xmlns:a16="http://schemas.microsoft.com/office/drawing/2014/main" id="{3A64BEAF-2666-45ED-8551-E0A0587D50AB}"/>
              </a:ext>
            </a:extLst>
          </p:cNvPr>
          <p:cNvSpPr/>
          <p:nvPr/>
        </p:nvSpPr>
        <p:spPr>
          <a:xfrm>
            <a:off x="9386511" y="2329523"/>
            <a:ext cx="2507707"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Know When To Seek Guidance</a:t>
            </a:r>
          </a:p>
        </p:txBody>
      </p:sp>
    </p:spTree>
    <p:extLst>
      <p:ext uri="{BB962C8B-B14F-4D97-AF65-F5344CB8AC3E}">
        <p14:creationId xmlns:p14="http://schemas.microsoft.com/office/powerpoint/2010/main" val="126842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209414" cy="6858000"/>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A485FC-7DC4-4CFF-9310-989EDF589D1B}"/>
              </a:ext>
            </a:extLst>
          </p:cNvPr>
          <p:cNvSpPr/>
          <p:nvPr/>
        </p:nvSpPr>
        <p:spPr>
          <a:xfrm>
            <a:off x="6522599" y="1089008"/>
            <a:ext cx="5536073" cy="1794001"/>
          </a:xfrm>
          <a:prstGeom prst="rect">
            <a:avLst/>
          </a:prstGeom>
          <a:solidFill>
            <a:srgbClr val="4D4D4D"/>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E23C12-0281-496B-80B1-8FE90096F0DD}"/>
              </a:ext>
            </a:extLst>
          </p:cNvPr>
          <p:cNvSpPr/>
          <p:nvPr/>
        </p:nvSpPr>
        <p:spPr>
          <a:xfrm>
            <a:off x="313185" y="1103853"/>
            <a:ext cx="5536075" cy="1794001"/>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A3EF72-2A38-4909-B8A7-6C7D27FB9718}"/>
              </a:ext>
            </a:extLst>
          </p:cNvPr>
          <p:cNvSpPr/>
          <p:nvPr/>
        </p:nvSpPr>
        <p:spPr>
          <a:xfrm>
            <a:off x="551578" y="1293106"/>
            <a:ext cx="5281995" cy="1378070"/>
          </a:xfrm>
          <a:prstGeom prst="rect">
            <a:avLst/>
          </a:prstGeom>
        </p:spPr>
        <p:txBody>
          <a:bodyPr wrap="square">
            <a:spAutoFit/>
          </a:bodyPr>
          <a:lstStyle/>
          <a:p>
            <a:pPr>
              <a:lnSpc>
                <a:spcPct val="80000"/>
              </a:lnSpc>
            </a:pPr>
            <a:r>
              <a:rPr lang="en-US" sz="2600" dirty="0">
                <a:solidFill>
                  <a:srgbClr val="000000"/>
                </a:solidFill>
              </a:rPr>
              <a:t>“You” statements escalate conflict by making the listener feel blamed, judged or criticized, causing them to feel angry, defensive or withdrawn. </a:t>
            </a:r>
          </a:p>
        </p:txBody>
      </p:sp>
      <p:sp>
        <p:nvSpPr>
          <p:cNvPr id="11" name="Rectangle 10">
            <a:extLst>
              <a:ext uri="{FF2B5EF4-FFF2-40B4-BE49-F238E27FC236}">
                <a16:creationId xmlns:a16="http://schemas.microsoft.com/office/drawing/2014/main" id="{260FCF89-D9A0-4446-A2B2-6AE979CA10AC}"/>
              </a:ext>
            </a:extLst>
          </p:cNvPr>
          <p:cNvSpPr/>
          <p:nvPr/>
        </p:nvSpPr>
        <p:spPr>
          <a:xfrm>
            <a:off x="6657009" y="1311818"/>
            <a:ext cx="4912564" cy="1378070"/>
          </a:xfrm>
          <a:prstGeom prst="rect">
            <a:avLst/>
          </a:prstGeom>
          <a:noFill/>
        </p:spPr>
        <p:txBody>
          <a:bodyPr wrap="square">
            <a:spAutoFit/>
          </a:bodyPr>
          <a:lstStyle/>
          <a:p>
            <a:pPr>
              <a:lnSpc>
                <a:spcPct val="80000"/>
              </a:lnSpc>
            </a:pPr>
            <a:r>
              <a:rPr lang="en-US" sz="2600" dirty="0">
                <a:solidFill>
                  <a:schemeClr val="bg1"/>
                </a:solidFill>
              </a:rPr>
              <a:t>“I” statements make it easier for the listener to hear what we are actually saying, even when we are upset or frustrated. </a:t>
            </a:r>
          </a:p>
        </p:txBody>
      </p:sp>
      <p:sp>
        <p:nvSpPr>
          <p:cNvPr id="2" name="Title 1">
            <a:extLst>
              <a:ext uri="{FF2B5EF4-FFF2-40B4-BE49-F238E27FC236}">
                <a16:creationId xmlns:a16="http://schemas.microsoft.com/office/drawing/2014/main" id="{90941640-3CBB-4809-AAAA-979D1A5B04B1}"/>
              </a:ext>
            </a:extLst>
          </p:cNvPr>
          <p:cNvSpPr>
            <a:spLocks noGrp="1"/>
          </p:cNvSpPr>
          <p:nvPr>
            <p:ph type="title" idx="4294967295"/>
          </p:nvPr>
        </p:nvSpPr>
        <p:spPr>
          <a:xfrm>
            <a:off x="313185" y="1528"/>
            <a:ext cx="11256388" cy="1143000"/>
          </a:xfrm>
        </p:spPr>
        <p:txBody>
          <a:bodyPr/>
          <a:lstStyle/>
          <a:p>
            <a:pPr algn="ctr"/>
            <a:r>
              <a:rPr lang="en-US" b="1" dirty="0">
                <a:ln w="3175">
                  <a:solidFill>
                    <a:srgbClr val="000000"/>
                  </a:solidFill>
                </a:ln>
                <a:solidFill>
                  <a:srgbClr val="FFD44B"/>
                </a:solidFill>
              </a:rPr>
              <a:t>Word Choice: “You” Versus “I” Statements</a:t>
            </a:r>
          </a:p>
        </p:txBody>
      </p:sp>
      <p:grpSp>
        <p:nvGrpSpPr>
          <p:cNvPr id="4" name="Group 3">
            <a:extLst>
              <a:ext uri="{FF2B5EF4-FFF2-40B4-BE49-F238E27FC236}">
                <a16:creationId xmlns:a16="http://schemas.microsoft.com/office/drawing/2014/main" id="{C3271742-E919-434E-BBFE-3908D49CDA4F}"/>
              </a:ext>
            </a:extLst>
          </p:cNvPr>
          <p:cNvGrpSpPr/>
          <p:nvPr/>
        </p:nvGrpSpPr>
        <p:grpSpPr>
          <a:xfrm>
            <a:off x="1205285" y="3281198"/>
            <a:ext cx="4275140" cy="814876"/>
            <a:chOff x="609600" y="3343664"/>
            <a:chExt cx="4275140" cy="814876"/>
          </a:xfrm>
        </p:grpSpPr>
        <p:sp>
          <p:nvSpPr>
            <p:cNvPr id="3" name="Rectangle 2">
              <a:extLst>
                <a:ext uri="{FF2B5EF4-FFF2-40B4-BE49-F238E27FC236}">
                  <a16:creationId xmlns:a16="http://schemas.microsoft.com/office/drawing/2014/main" id="{CEFBA45A-0962-4287-9E73-81BE4A877BD5}"/>
                </a:ext>
              </a:extLst>
            </p:cNvPr>
            <p:cNvSpPr/>
            <p:nvPr/>
          </p:nvSpPr>
          <p:spPr>
            <a:xfrm>
              <a:off x="609600" y="3343664"/>
              <a:ext cx="4275140" cy="814876"/>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0000"/>
                </a:solidFill>
              </a:endParaRPr>
            </a:p>
          </p:txBody>
        </p:sp>
        <p:sp>
          <p:nvSpPr>
            <p:cNvPr id="6" name="TextBox 5">
              <a:extLst>
                <a:ext uri="{FF2B5EF4-FFF2-40B4-BE49-F238E27FC236}">
                  <a16:creationId xmlns:a16="http://schemas.microsoft.com/office/drawing/2014/main" id="{FAB2F9A6-74C0-4AE7-B02A-E1A5B254F750}"/>
                </a:ext>
              </a:extLst>
            </p:cNvPr>
            <p:cNvSpPr txBox="1"/>
            <p:nvPr/>
          </p:nvSpPr>
          <p:spPr>
            <a:xfrm>
              <a:off x="1037165" y="3520269"/>
              <a:ext cx="3348040" cy="461665"/>
            </a:xfrm>
            <a:prstGeom prst="rect">
              <a:avLst/>
            </a:prstGeom>
            <a:noFill/>
          </p:spPr>
          <p:txBody>
            <a:bodyPr wrap="square" rtlCol="0" anchor="ctr">
              <a:spAutoFit/>
            </a:bodyPr>
            <a:lstStyle/>
            <a:p>
              <a:pPr algn="ctr"/>
              <a:r>
                <a:rPr lang="en-US" sz="2400" b="1" dirty="0">
                  <a:solidFill>
                    <a:srgbClr val="FF0000"/>
                  </a:solidFill>
                </a:rPr>
                <a:t>You never listen to me. </a:t>
              </a:r>
            </a:p>
          </p:txBody>
        </p:sp>
      </p:grpSp>
      <p:grpSp>
        <p:nvGrpSpPr>
          <p:cNvPr id="5" name="Group 4">
            <a:extLst>
              <a:ext uri="{FF2B5EF4-FFF2-40B4-BE49-F238E27FC236}">
                <a16:creationId xmlns:a16="http://schemas.microsoft.com/office/drawing/2014/main" id="{1BBA25EF-EFB5-4986-87BF-29EDB1DC8124}"/>
              </a:ext>
            </a:extLst>
          </p:cNvPr>
          <p:cNvGrpSpPr/>
          <p:nvPr/>
        </p:nvGrpSpPr>
        <p:grpSpPr>
          <a:xfrm>
            <a:off x="1197332" y="4478819"/>
            <a:ext cx="4275140" cy="1001808"/>
            <a:chOff x="609600" y="4262699"/>
            <a:chExt cx="4275140" cy="1001808"/>
          </a:xfrm>
        </p:grpSpPr>
        <p:sp>
          <p:nvSpPr>
            <p:cNvPr id="14" name="Rectangle 13">
              <a:extLst>
                <a:ext uri="{FF2B5EF4-FFF2-40B4-BE49-F238E27FC236}">
                  <a16:creationId xmlns:a16="http://schemas.microsoft.com/office/drawing/2014/main" id="{ABCBCD62-F2C9-48ED-B309-FD90E15114B9}"/>
                </a:ext>
              </a:extLst>
            </p:cNvPr>
            <p:cNvSpPr/>
            <p:nvPr/>
          </p:nvSpPr>
          <p:spPr>
            <a:xfrm>
              <a:off x="609600" y="4262699"/>
              <a:ext cx="4275140" cy="814876"/>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FF0000"/>
                </a:solidFill>
              </a:endParaRPr>
            </a:p>
          </p:txBody>
        </p:sp>
        <p:sp>
          <p:nvSpPr>
            <p:cNvPr id="8" name="TextBox 7">
              <a:extLst>
                <a:ext uri="{FF2B5EF4-FFF2-40B4-BE49-F238E27FC236}">
                  <a16:creationId xmlns:a16="http://schemas.microsoft.com/office/drawing/2014/main" id="{C8309659-9823-4507-8624-2A3E1F7FC195}"/>
                </a:ext>
              </a:extLst>
            </p:cNvPr>
            <p:cNvSpPr txBox="1"/>
            <p:nvPr/>
          </p:nvSpPr>
          <p:spPr>
            <a:xfrm>
              <a:off x="658280" y="4433510"/>
              <a:ext cx="4105810" cy="830997"/>
            </a:xfrm>
            <a:prstGeom prst="rect">
              <a:avLst/>
            </a:prstGeom>
            <a:noFill/>
          </p:spPr>
          <p:txBody>
            <a:bodyPr wrap="square" rtlCol="0">
              <a:spAutoFit/>
            </a:bodyPr>
            <a:lstStyle/>
            <a:p>
              <a:r>
                <a:rPr lang="en-US" sz="2400" b="1" dirty="0">
                  <a:solidFill>
                    <a:srgbClr val="FF0000"/>
                  </a:solidFill>
                </a:rPr>
                <a:t>You never help, you’re useless!</a:t>
              </a:r>
            </a:p>
            <a:p>
              <a:endParaRPr lang="en-US" sz="2400" b="1" dirty="0">
                <a:solidFill>
                  <a:srgbClr val="FF0000"/>
                </a:solidFill>
              </a:endParaRPr>
            </a:p>
          </p:txBody>
        </p:sp>
      </p:grpSp>
      <p:grpSp>
        <p:nvGrpSpPr>
          <p:cNvPr id="16" name="Group 15">
            <a:extLst>
              <a:ext uri="{FF2B5EF4-FFF2-40B4-BE49-F238E27FC236}">
                <a16:creationId xmlns:a16="http://schemas.microsoft.com/office/drawing/2014/main" id="{1019B296-126C-41FB-97C8-789DCDC45676}"/>
              </a:ext>
            </a:extLst>
          </p:cNvPr>
          <p:cNvGrpSpPr/>
          <p:nvPr/>
        </p:nvGrpSpPr>
        <p:grpSpPr>
          <a:xfrm>
            <a:off x="1241271" y="5689141"/>
            <a:ext cx="4275140" cy="841550"/>
            <a:chOff x="609600" y="5153588"/>
            <a:chExt cx="4275140" cy="841550"/>
          </a:xfrm>
        </p:grpSpPr>
        <p:sp>
          <p:nvSpPr>
            <p:cNvPr id="15" name="Rectangle 14">
              <a:extLst>
                <a:ext uri="{FF2B5EF4-FFF2-40B4-BE49-F238E27FC236}">
                  <a16:creationId xmlns:a16="http://schemas.microsoft.com/office/drawing/2014/main" id="{5037DEDC-29A2-4472-B7BD-CECB263F1E05}"/>
                </a:ext>
              </a:extLst>
            </p:cNvPr>
            <p:cNvSpPr/>
            <p:nvPr/>
          </p:nvSpPr>
          <p:spPr>
            <a:xfrm>
              <a:off x="609600" y="5180262"/>
              <a:ext cx="4275140" cy="814876"/>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0000"/>
                </a:solidFill>
              </a:endParaRPr>
            </a:p>
          </p:txBody>
        </p:sp>
        <p:sp>
          <p:nvSpPr>
            <p:cNvPr id="9" name="TextBox 8">
              <a:extLst>
                <a:ext uri="{FF2B5EF4-FFF2-40B4-BE49-F238E27FC236}">
                  <a16:creationId xmlns:a16="http://schemas.microsoft.com/office/drawing/2014/main" id="{2A3ACA08-70B2-4323-9050-0DB70E0FB0C0}"/>
                </a:ext>
              </a:extLst>
            </p:cNvPr>
            <p:cNvSpPr txBox="1"/>
            <p:nvPr/>
          </p:nvSpPr>
          <p:spPr>
            <a:xfrm>
              <a:off x="891115" y="5153588"/>
              <a:ext cx="3640139" cy="830997"/>
            </a:xfrm>
            <a:prstGeom prst="rect">
              <a:avLst/>
            </a:prstGeom>
            <a:noFill/>
          </p:spPr>
          <p:txBody>
            <a:bodyPr wrap="square" rtlCol="0" anchor="ctr">
              <a:spAutoFit/>
            </a:bodyPr>
            <a:lstStyle/>
            <a:p>
              <a:r>
                <a:rPr lang="en-US" sz="2400" b="1" dirty="0">
                  <a:solidFill>
                    <a:srgbClr val="FF0000"/>
                  </a:solidFill>
                </a:rPr>
                <a:t>Why are you being nosy? It’s none of your business.</a:t>
              </a:r>
            </a:p>
          </p:txBody>
        </p:sp>
      </p:grpSp>
      <p:grpSp>
        <p:nvGrpSpPr>
          <p:cNvPr id="20" name="Group 19">
            <a:extLst>
              <a:ext uri="{FF2B5EF4-FFF2-40B4-BE49-F238E27FC236}">
                <a16:creationId xmlns:a16="http://schemas.microsoft.com/office/drawing/2014/main" id="{C35A0ECB-232A-4669-9370-EA305EE430C4}"/>
              </a:ext>
            </a:extLst>
          </p:cNvPr>
          <p:cNvGrpSpPr/>
          <p:nvPr/>
        </p:nvGrpSpPr>
        <p:grpSpPr>
          <a:xfrm>
            <a:off x="6840154" y="3285769"/>
            <a:ext cx="4412061" cy="814876"/>
            <a:chOff x="6230539" y="3339193"/>
            <a:chExt cx="4412061" cy="814876"/>
          </a:xfrm>
          <a:solidFill>
            <a:srgbClr val="4D4D4D"/>
          </a:solidFill>
        </p:grpSpPr>
        <p:sp>
          <p:nvSpPr>
            <p:cNvPr id="17" name="Rectangle 16">
              <a:extLst>
                <a:ext uri="{FF2B5EF4-FFF2-40B4-BE49-F238E27FC236}">
                  <a16:creationId xmlns:a16="http://schemas.microsoft.com/office/drawing/2014/main" id="{21DC7B46-C643-45C3-9051-E0213F377C86}"/>
                </a:ext>
              </a:extLst>
            </p:cNvPr>
            <p:cNvSpPr/>
            <p:nvPr/>
          </p:nvSpPr>
          <p:spPr>
            <a:xfrm>
              <a:off x="6230539" y="3339193"/>
              <a:ext cx="4275140" cy="814876"/>
            </a:xfrm>
            <a:prstGeom prst="rect">
              <a:avLst/>
            </a:prstGeom>
            <a:grp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92D050"/>
                </a:solidFill>
              </a:endParaRPr>
            </a:p>
          </p:txBody>
        </p:sp>
        <p:sp>
          <p:nvSpPr>
            <p:cNvPr id="10" name="TextBox 9">
              <a:extLst>
                <a:ext uri="{FF2B5EF4-FFF2-40B4-BE49-F238E27FC236}">
                  <a16:creationId xmlns:a16="http://schemas.microsoft.com/office/drawing/2014/main" id="{1736B5D3-A46C-4B8E-9B34-0B8AB96E4549}"/>
                </a:ext>
              </a:extLst>
            </p:cNvPr>
            <p:cNvSpPr txBox="1"/>
            <p:nvPr/>
          </p:nvSpPr>
          <p:spPr>
            <a:xfrm>
              <a:off x="6474618" y="3552046"/>
              <a:ext cx="4167982" cy="395173"/>
            </a:xfrm>
            <a:prstGeom prst="rect">
              <a:avLst/>
            </a:prstGeom>
            <a:noFill/>
          </p:spPr>
          <p:txBody>
            <a:bodyPr wrap="square" rtlCol="0" anchor="ctr">
              <a:spAutoFit/>
            </a:bodyPr>
            <a:lstStyle/>
            <a:p>
              <a:pPr>
                <a:lnSpc>
                  <a:spcPct val="80000"/>
                </a:lnSpc>
              </a:pPr>
              <a:r>
                <a:rPr lang="en-US" sz="2400" b="1" dirty="0">
                  <a:solidFill>
                    <a:srgbClr val="92D050"/>
                  </a:solidFill>
                </a:rPr>
                <a:t>I feel unheard, can we talk?</a:t>
              </a:r>
            </a:p>
          </p:txBody>
        </p:sp>
      </p:grpSp>
      <p:grpSp>
        <p:nvGrpSpPr>
          <p:cNvPr id="22" name="Group 21">
            <a:extLst>
              <a:ext uri="{FF2B5EF4-FFF2-40B4-BE49-F238E27FC236}">
                <a16:creationId xmlns:a16="http://schemas.microsoft.com/office/drawing/2014/main" id="{7E5F6AD2-584D-408B-B830-D4B9D8D98A1D}"/>
              </a:ext>
            </a:extLst>
          </p:cNvPr>
          <p:cNvGrpSpPr/>
          <p:nvPr/>
        </p:nvGrpSpPr>
        <p:grpSpPr>
          <a:xfrm>
            <a:off x="6841252" y="5705262"/>
            <a:ext cx="4412061" cy="814876"/>
            <a:chOff x="6230539" y="5180262"/>
            <a:chExt cx="4412061" cy="814876"/>
          </a:xfrm>
          <a:solidFill>
            <a:srgbClr val="4D4D4D"/>
          </a:solidFill>
        </p:grpSpPr>
        <p:sp>
          <p:nvSpPr>
            <p:cNvPr id="18" name="Rectangle 17">
              <a:extLst>
                <a:ext uri="{FF2B5EF4-FFF2-40B4-BE49-F238E27FC236}">
                  <a16:creationId xmlns:a16="http://schemas.microsoft.com/office/drawing/2014/main" id="{92B69E98-9003-4D90-AD60-D036D0244C8A}"/>
                </a:ext>
              </a:extLst>
            </p:cNvPr>
            <p:cNvSpPr/>
            <p:nvPr/>
          </p:nvSpPr>
          <p:spPr>
            <a:xfrm>
              <a:off x="6230539" y="5180262"/>
              <a:ext cx="4275140" cy="814876"/>
            </a:xfrm>
            <a:prstGeom prst="rect">
              <a:avLst/>
            </a:prstGeom>
            <a:grp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2D050"/>
                </a:solidFill>
              </a:endParaRPr>
            </a:p>
          </p:txBody>
        </p:sp>
        <p:sp>
          <p:nvSpPr>
            <p:cNvPr id="13" name="TextBox 12">
              <a:extLst>
                <a:ext uri="{FF2B5EF4-FFF2-40B4-BE49-F238E27FC236}">
                  <a16:creationId xmlns:a16="http://schemas.microsoft.com/office/drawing/2014/main" id="{6C74AAAE-C92F-43D3-A698-357C45CD9A29}"/>
                </a:ext>
              </a:extLst>
            </p:cNvPr>
            <p:cNvSpPr txBox="1"/>
            <p:nvPr/>
          </p:nvSpPr>
          <p:spPr>
            <a:xfrm>
              <a:off x="6296818" y="5242381"/>
              <a:ext cx="4345782" cy="690638"/>
            </a:xfrm>
            <a:prstGeom prst="rect">
              <a:avLst/>
            </a:prstGeom>
            <a:noFill/>
          </p:spPr>
          <p:txBody>
            <a:bodyPr wrap="square" rtlCol="0" anchor="ctr">
              <a:spAutoFit/>
            </a:bodyPr>
            <a:lstStyle/>
            <a:p>
              <a:pPr>
                <a:lnSpc>
                  <a:spcPct val="80000"/>
                </a:lnSpc>
              </a:pPr>
              <a:r>
                <a:rPr lang="en-US" sz="2300" b="1" dirty="0">
                  <a:solidFill>
                    <a:srgbClr val="92D050"/>
                  </a:solidFill>
                </a:rPr>
                <a:t>I do not feel comfortable sharing something so personal.</a:t>
              </a:r>
            </a:p>
          </p:txBody>
        </p:sp>
      </p:grpSp>
      <p:grpSp>
        <p:nvGrpSpPr>
          <p:cNvPr id="21" name="Group 20">
            <a:extLst>
              <a:ext uri="{FF2B5EF4-FFF2-40B4-BE49-F238E27FC236}">
                <a16:creationId xmlns:a16="http://schemas.microsoft.com/office/drawing/2014/main" id="{D2ED1454-CF13-4943-8F9E-E680E0F4FDD2}"/>
              </a:ext>
            </a:extLst>
          </p:cNvPr>
          <p:cNvGrpSpPr/>
          <p:nvPr/>
        </p:nvGrpSpPr>
        <p:grpSpPr>
          <a:xfrm>
            <a:off x="6840154" y="4442462"/>
            <a:ext cx="4524545" cy="1038165"/>
            <a:chOff x="6230539" y="4262699"/>
            <a:chExt cx="4524545" cy="1038165"/>
          </a:xfrm>
          <a:solidFill>
            <a:srgbClr val="4D4D4D"/>
          </a:solidFill>
        </p:grpSpPr>
        <p:sp>
          <p:nvSpPr>
            <p:cNvPr id="19" name="Rectangle 18">
              <a:extLst>
                <a:ext uri="{FF2B5EF4-FFF2-40B4-BE49-F238E27FC236}">
                  <a16:creationId xmlns:a16="http://schemas.microsoft.com/office/drawing/2014/main" id="{2A2DD770-C03D-48F8-A954-6A4B9A18CEAA}"/>
                </a:ext>
              </a:extLst>
            </p:cNvPr>
            <p:cNvSpPr/>
            <p:nvPr/>
          </p:nvSpPr>
          <p:spPr>
            <a:xfrm>
              <a:off x="6230539" y="4262699"/>
              <a:ext cx="4275140" cy="814876"/>
            </a:xfrm>
            <a:prstGeom prst="rect">
              <a:avLst/>
            </a:prstGeom>
            <a:grp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2D050"/>
                </a:solidFill>
              </a:endParaRPr>
            </a:p>
          </p:txBody>
        </p:sp>
        <p:sp>
          <p:nvSpPr>
            <p:cNvPr id="12" name="TextBox 11">
              <a:extLst>
                <a:ext uri="{FF2B5EF4-FFF2-40B4-BE49-F238E27FC236}">
                  <a16:creationId xmlns:a16="http://schemas.microsoft.com/office/drawing/2014/main" id="{B82B2512-F306-40EC-843B-21E13F018988}"/>
                </a:ext>
              </a:extLst>
            </p:cNvPr>
            <p:cNvSpPr txBox="1"/>
            <p:nvPr/>
          </p:nvSpPr>
          <p:spPr>
            <a:xfrm>
              <a:off x="6362134" y="4314760"/>
              <a:ext cx="4392950" cy="986104"/>
            </a:xfrm>
            <a:prstGeom prst="rect">
              <a:avLst/>
            </a:prstGeom>
            <a:noFill/>
          </p:spPr>
          <p:txBody>
            <a:bodyPr wrap="square" rtlCol="0" anchor="ctr">
              <a:spAutoFit/>
            </a:bodyPr>
            <a:lstStyle/>
            <a:p>
              <a:pPr>
                <a:lnSpc>
                  <a:spcPct val="80000"/>
                </a:lnSpc>
              </a:pPr>
              <a:r>
                <a:rPr lang="en-US" sz="2400" b="1" dirty="0">
                  <a:solidFill>
                    <a:srgbClr val="92D050"/>
                  </a:solidFill>
                </a:rPr>
                <a:t>I am busy; can you give me a hand?</a:t>
              </a:r>
            </a:p>
            <a:p>
              <a:pPr>
                <a:lnSpc>
                  <a:spcPct val="80000"/>
                </a:lnSpc>
              </a:pPr>
              <a:endParaRPr lang="en-US" sz="2400" b="1" dirty="0">
                <a:solidFill>
                  <a:srgbClr val="92D050"/>
                </a:solidFill>
              </a:endParaRPr>
            </a:p>
          </p:txBody>
        </p:sp>
      </p:grpSp>
      <p:sp>
        <p:nvSpPr>
          <p:cNvPr id="23" name="Arrow: Right 22">
            <a:extLst>
              <a:ext uri="{FF2B5EF4-FFF2-40B4-BE49-F238E27FC236}">
                <a16:creationId xmlns:a16="http://schemas.microsoft.com/office/drawing/2014/main" id="{577D101E-354F-4B5C-888E-417366D99069}"/>
              </a:ext>
            </a:extLst>
          </p:cNvPr>
          <p:cNvSpPr/>
          <p:nvPr/>
        </p:nvSpPr>
        <p:spPr>
          <a:xfrm>
            <a:off x="5666819" y="3415074"/>
            <a:ext cx="877592" cy="482085"/>
          </a:xfrm>
          <a:prstGeom prst="rightArrow">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FCA61C53-3525-40C3-AD7A-A567A0C07A0A}"/>
              </a:ext>
            </a:extLst>
          </p:cNvPr>
          <p:cNvSpPr/>
          <p:nvPr/>
        </p:nvSpPr>
        <p:spPr>
          <a:xfrm>
            <a:off x="5666819" y="4649630"/>
            <a:ext cx="877592" cy="482085"/>
          </a:xfrm>
          <a:prstGeom prst="rightArrow">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3C81671E-B83D-4548-856F-0BEDF2E38AE5}"/>
              </a:ext>
            </a:extLst>
          </p:cNvPr>
          <p:cNvSpPr/>
          <p:nvPr/>
        </p:nvSpPr>
        <p:spPr>
          <a:xfrm>
            <a:off x="5666819" y="5882210"/>
            <a:ext cx="877592" cy="482085"/>
          </a:xfrm>
          <a:prstGeom prst="rightArrow">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5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ppt_x</p:attrName>
                                        </p:attrNameLst>
                                      </p:cBhvr>
                                      <p:tavLst>
                                        <p:tav tm="0">
                                          <p:val>
                                            <p:strVal val="#ppt_x-#ppt_w*1.125000"/>
                                          </p:val>
                                        </p:tav>
                                        <p:tav tm="100000">
                                          <p:val>
                                            <p:strVal val="#ppt_x"/>
                                          </p:val>
                                        </p:tav>
                                      </p:tavLst>
                                    </p:anim>
                                    <p:animEffect transition="in" filter="wipe(righ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961E-2F90-4BF0-A3E8-05179957D7CD}"/>
              </a:ext>
            </a:extLst>
          </p:cNvPr>
          <p:cNvSpPr>
            <a:spLocks noGrp="1"/>
          </p:cNvSpPr>
          <p:nvPr>
            <p:ph type="title"/>
          </p:nvPr>
        </p:nvSpPr>
        <p:spPr/>
        <p:txBody>
          <a:bodyPr/>
          <a:lstStyle/>
          <a:p>
            <a:r>
              <a:rPr lang="en-US" dirty="0"/>
              <a:t>Your Emotions are Contagious</a:t>
            </a:r>
          </a:p>
        </p:txBody>
      </p:sp>
      <p:sp>
        <p:nvSpPr>
          <p:cNvPr id="10" name="Rectangle 9">
            <a:extLst>
              <a:ext uri="{FF2B5EF4-FFF2-40B4-BE49-F238E27FC236}">
                <a16:creationId xmlns:a16="http://schemas.microsoft.com/office/drawing/2014/main" id="{38F9E4DB-BBEC-442C-AF1E-823D24EF63D0}"/>
              </a:ext>
            </a:extLst>
          </p:cNvPr>
          <p:cNvSpPr/>
          <p:nvPr/>
        </p:nvSpPr>
        <p:spPr>
          <a:xfrm>
            <a:off x="876301" y="1541869"/>
            <a:ext cx="10529636" cy="1384995"/>
          </a:xfrm>
          <a:prstGeom prst="rect">
            <a:avLst/>
          </a:prstGeom>
        </p:spPr>
        <p:txBody>
          <a:bodyPr wrap="square">
            <a:spAutoFit/>
          </a:bodyPr>
          <a:lstStyle/>
          <a:p>
            <a:pPr lvl="0"/>
            <a:r>
              <a:rPr lang="en-US" sz="2800" b="1" dirty="0">
                <a:solidFill>
                  <a:srgbClr val="000000"/>
                </a:solidFill>
              </a:rPr>
              <a:t>QUESTION:</a:t>
            </a:r>
          </a:p>
          <a:p>
            <a:pPr lvl="0"/>
            <a:r>
              <a:rPr lang="en-US" sz="2800" dirty="0">
                <a:solidFill>
                  <a:srgbClr val="000000"/>
                </a:solidFill>
              </a:rPr>
              <a:t>Have you ever had someone laugh, or smile at you, and you instinctively smiled back, no matter how you were feeling?</a:t>
            </a:r>
          </a:p>
        </p:txBody>
      </p:sp>
      <p:sp>
        <p:nvSpPr>
          <p:cNvPr id="15" name="Rectangle 14">
            <a:extLst>
              <a:ext uri="{FF2B5EF4-FFF2-40B4-BE49-F238E27FC236}">
                <a16:creationId xmlns:a16="http://schemas.microsoft.com/office/drawing/2014/main" id="{ADC0BD3D-9E55-4A8C-8150-2D47EF716D2D}"/>
              </a:ext>
            </a:extLst>
          </p:cNvPr>
          <p:cNvSpPr/>
          <p:nvPr/>
        </p:nvSpPr>
        <p:spPr>
          <a:xfrm>
            <a:off x="876301" y="3476994"/>
            <a:ext cx="10100184" cy="1686616"/>
          </a:xfrm>
          <a:prstGeom prst="rect">
            <a:avLst/>
          </a:prstGeom>
        </p:spPr>
        <p:txBody>
          <a:bodyPr wrap="square">
            <a:spAutoFit/>
          </a:bodyPr>
          <a:lstStyle/>
          <a:p>
            <a:pPr lvl="0"/>
            <a:r>
              <a:rPr lang="en-US" sz="2800" b="1" dirty="0">
                <a:solidFill>
                  <a:srgbClr val="000000"/>
                </a:solidFill>
              </a:rPr>
              <a:t>WHY DOES THIS HAPPEN?</a:t>
            </a:r>
          </a:p>
          <a:p>
            <a:pPr lvl="0">
              <a:lnSpc>
                <a:spcPct val="90000"/>
              </a:lnSpc>
            </a:pPr>
            <a:r>
              <a:rPr lang="en-US" sz="2800" dirty="0">
                <a:solidFill>
                  <a:srgbClr val="000000"/>
                </a:solidFill>
              </a:rPr>
              <a:t>Mirror neurons in your brain cause you to unconsciously mimic actions around you, like a yawn or a smile. Emotions can also be contagious, like stress, anxiety and joy.</a:t>
            </a:r>
          </a:p>
        </p:txBody>
      </p:sp>
      <p:sp>
        <p:nvSpPr>
          <p:cNvPr id="3" name="AutoShape 2" descr="Me Smile GIFs | Ten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Laughing Giggling GIF - Laughing Giggling Lol - Discover &amp; Share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3515" y="1581974"/>
            <a:ext cx="6225756" cy="349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2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 presetClass="exit" presetSubtype="0" fill="hold" nodeType="withEffect">
                                  <p:stCondLst>
                                    <p:cond delay="0"/>
                                  </p:stCondLst>
                                  <p:childTnLst>
                                    <p:set>
                                      <p:cBhvr>
                                        <p:cTn id="20" dur="1" fill="hold">
                                          <p:stCondLst>
                                            <p:cond delay="0"/>
                                          </p:stCondLst>
                                        </p:cTn>
                                        <p:tgtEl>
                                          <p:spTgt spid="2052"/>
                                        </p:tgtEl>
                                        <p:attrNameLst>
                                          <p:attrName>style.visibility</p:attrName>
                                        </p:attrNameLst>
                                      </p:cBhvr>
                                      <p:to>
                                        <p:strVal val="hidden"/>
                                      </p:to>
                                    </p:set>
                                  </p:childTnLst>
                                </p:cTn>
                              </p:par>
                              <p:par>
                                <p:cTn id="21" presetID="1" presetClass="entr" presetSubtype="0" fill="hold" grpId="2"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2B05-FFFA-4858-B561-0EB61FE93854}"/>
              </a:ext>
            </a:extLst>
          </p:cNvPr>
          <p:cNvSpPr>
            <a:spLocks noGrp="1"/>
          </p:cNvSpPr>
          <p:nvPr>
            <p:ph type="title"/>
          </p:nvPr>
        </p:nvSpPr>
        <p:spPr>
          <a:xfrm>
            <a:off x="609600" y="185738"/>
            <a:ext cx="10972800" cy="1143000"/>
          </a:xfrm>
        </p:spPr>
        <p:txBody>
          <a:bodyPr/>
          <a:lstStyle/>
          <a:p>
            <a:pPr algn="ctr"/>
            <a:r>
              <a:rPr lang="en-US" dirty="0"/>
              <a:t>Respect in the Workplace Starts With You  </a:t>
            </a:r>
          </a:p>
        </p:txBody>
      </p:sp>
      <p:pic>
        <p:nvPicPr>
          <p:cNvPr id="83" name="Picture 82">
            <a:extLst>
              <a:ext uri="{FF2B5EF4-FFF2-40B4-BE49-F238E27FC236}">
                <a16:creationId xmlns:a16="http://schemas.microsoft.com/office/drawing/2014/main" id="{0ED4E1BD-B882-4383-A84B-06CFB6B54D4E}"/>
              </a:ext>
            </a:extLst>
          </p:cNvPr>
          <p:cNvPicPr>
            <a:picLocks noChangeAspect="1"/>
          </p:cNvPicPr>
          <p:nvPr/>
        </p:nvPicPr>
        <p:blipFill>
          <a:blip r:embed="rId3"/>
          <a:stretch>
            <a:fillRect/>
          </a:stretch>
        </p:blipFill>
        <p:spPr>
          <a:xfrm>
            <a:off x="8001487" y="1609874"/>
            <a:ext cx="2115495" cy="3554276"/>
          </a:xfrm>
          <a:prstGeom prst="rect">
            <a:avLst/>
          </a:prstGeom>
        </p:spPr>
      </p:pic>
      <p:pic>
        <p:nvPicPr>
          <p:cNvPr id="134" name="Picture 133">
            <a:extLst>
              <a:ext uri="{FF2B5EF4-FFF2-40B4-BE49-F238E27FC236}">
                <a16:creationId xmlns:a16="http://schemas.microsoft.com/office/drawing/2014/main" id="{6CB6EC9D-2D78-465A-8F6D-E3066F6CE2C5}"/>
              </a:ext>
            </a:extLst>
          </p:cNvPr>
          <p:cNvPicPr>
            <a:picLocks noChangeAspect="1"/>
          </p:cNvPicPr>
          <p:nvPr/>
        </p:nvPicPr>
        <p:blipFill>
          <a:blip r:embed="rId4"/>
          <a:stretch>
            <a:fillRect/>
          </a:stretch>
        </p:blipFill>
        <p:spPr>
          <a:xfrm>
            <a:off x="10027648" y="1721030"/>
            <a:ext cx="2054530" cy="3596952"/>
          </a:xfrm>
          <a:prstGeom prst="rect">
            <a:avLst/>
          </a:prstGeom>
        </p:spPr>
      </p:pic>
      <p:sp>
        <p:nvSpPr>
          <p:cNvPr id="135" name="Content Placeholder 2">
            <a:extLst>
              <a:ext uri="{FF2B5EF4-FFF2-40B4-BE49-F238E27FC236}">
                <a16:creationId xmlns:a16="http://schemas.microsoft.com/office/drawing/2014/main" id="{BAFA217D-4E54-4385-8297-983B51C2B2B5}"/>
              </a:ext>
            </a:extLst>
          </p:cNvPr>
          <p:cNvSpPr>
            <a:spLocks noGrp="1"/>
          </p:cNvSpPr>
          <p:nvPr>
            <p:ph idx="1"/>
          </p:nvPr>
        </p:nvSpPr>
        <p:spPr>
          <a:xfrm>
            <a:off x="445369" y="5131997"/>
            <a:ext cx="10710862" cy="1118120"/>
          </a:xfrm>
        </p:spPr>
        <p:txBody>
          <a:bodyPr>
            <a:noAutofit/>
          </a:bodyPr>
          <a:lstStyle/>
          <a:p>
            <a:pPr algn="ctr">
              <a:lnSpc>
                <a:spcPct val="80000"/>
              </a:lnSpc>
            </a:pPr>
            <a:r>
              <a:rPr lang="en-US" sz="3600" dirty="0"/>
              <a:t>No matter what your role is, you have the choice to create a respectful workplace culture. </a:t>
            </a:r>
          </a:p>
        </p:txBody>
      </p:sp>
      <p:grpSp>
        <p:nvGrpSpPr>
          <p:cNvPr id="10" name="Group 9">
            <a:extLst>
              <a:ext uri="{FF2B5EF4-FFF2-40B4-BE49-F238E27FC236}">
                <a16:creationId xmlns:a16="http://schemas.microsoft.com/office/drawing/2014/main" id="{1DD8CAC1-45FE-4D95-A188-41FA4E38D619}"/>
              </a:ext>
            </a:extLst>
          </p:cNvPr>
          <p:cNvGrpSpPr/>
          <p:nvPr/>
        </p:nvGrpSpPr>
        <p:grpSpPr>
          <a:xfrm>
            <a:off x="2297377" y="1721030"/>
            <a:ext cx="1828350" cy="3469780"/>
            <a:chOff x="3385804" y="1238101"/>
            <a:chExt cx="1411044" cy="2537719"/>
          </a:xfrm>
        </p:grpSpPr>
        <p:sp>
          <p:nvSpPr>
            <p:cNvPr id="11" name="Freeform: Shape 411">
              <a:extLst>
                <a:ext uri="{FF2B5EF4-FFF2-40B4-BE49-F238E27FC236}">
                  <a16:creationId xmlns:a16="http://schemas.microsoft.com/office/drawing/2014/main" id="{0918C5BB-C94F-492F-8552-F176A2BDE4A6}"/>
                </a:ext>
              </a:extLst>
            </p:cNvPr>
            <p:cNvSpPr/>
            <p:nvPr/>
          </p:nvSpPr>
          <p:spPr>
            <a:xfrm rot="553791">
              <a:off x="4552166" y="2808531"/>
              <a:ext cx="244682" cy="25401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412">
              <a:extLst>
                <a:ext uri="{FF2B5EF4-FFF2-40B4-BE49-F238E27FC236}">
                  <a16:creationId xmlns:a16="http://schemas.microsoft.com/office/drawing/2014/main" id="{B1CE0350-7AD6-4376-B029-515ACCAAEE55}"/>
                </a:ext>
              </a:extLst>
            </p:cNvPr>
            <p:cNvSpPr/>
            <p:nvPr/>
          </p:nvSpPr>
          <p:spPr>
            <a:xfrm rot="20597524" flipH="1">
              <a:off x="4369465" y="2249220"/>
              <a:ext cx="246571" cy="638770"/>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D631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728EDA0-0299-4CE1-B281-5AE989F04232}"/>
                </a:ext>
              </a:extLst>
            </p:cNvPr>
            <p:cNvGrpSpPr/>
            <p:nvPr/>
          </p:nvGrpSpPr>
          <p:grpSpPr>
            <a:xfrm>
              <a:off x="3844441" y="2993033"/>
              <a:ext cx="497405" cy="782787"/>
              <a:chOff x="3099492" y="2811140"/>
              <a:chExt cx="446993" cy="609778"/>
            </a:xfrm>
          </p:grpSpPr>
          <p:sp>
            <p:nvSpPr>
              <p:cNvPr id="43" name="Freeform: Shape 443">
                <a:extLst>
                  <a:ext uri="{FF2B5EF4-FFF2-40B4-BE49-F238E27FC236}">
                    <a16:creationId xmlns:a16="http://schemas.microsoft.com/office/drawing/2014/main" id="{326DB3B8-9DD8-4D81-A327-4FF7485759A8}"/>
                  </a:ext>
                </a:extLst>
              </p:cNvPr>
              <p:cNvSpPr/>
              <p:nvPr/>
            </p:nvSpPr>
            <p:spPr>
              <a:xfrm>
                <a:off x="3106295" y="2811140"/>
                <a:ext cx="434064" cy="535781"/>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rgbClr val="3737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Chord 14349">
                <a:extLst>
                  <a:ext uri="{FF2B5EF4-FFF2-40B4-BE49-F238E27FC236}">
                    <a16:creationId xmlns:a16="http://schemas.microsoft.com/office/drawing/2014/main" id="{154C73C3-B358-4DE2-B346-696D8078108A}"/>
                  </a:ext>
                </a:extLst>
              </p:cNvPr>
              <p:cNvSpPr/>
              <p:nvPr/>
            </p:nvSpPr>
            <p:spPr>
              <a:xfrm rot="9046579">
                <a:off x="3346743" y="3270759"/>
                <a:ext cx="199742" cy="150159"/>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Chord 14349">
                <a:extLst>
                  <a:ext uri="{FF2B5EF4-FFF2-40B4-BE49-F238E27FC236}">
                    <a16:creationId xmlns:a16="http://schemas.microsoft.com/office/drawing/2014/main" id="{3D1F4902-F482-4036-BD7F-35A1D802F0BF}"/>
                  </a:ext>
                </a:extLst>
              </p:cNvPr>
              <p:cNvSpPr/>
              <p:nvPr/>
            </p:nvSpPr>
            <p:spPr>
              <a:xfrm rot="12553421" flipH="1">
                <a:off x="3099492" y="3260869"/>
                <a:ext cx="209064" cy="157167"/>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414">
              <a:extLst>
                <a:ext uri="{FF2B5EF4-FFF2-40B4-BE49-F238E27FC236}">
                  <a16:creationId xmlns:a16="http://schemas.microsoft.com/office/drawing/2014/main" id="{C824B9DF-956E-47B9-9135-7A5773B7EC95}"/>
                </a:ext>
              </a:extLst>
            </p:cNvPr>
            <p:cNvSpPr/>
            <p:nvPr/>
          </p:nvSpPr>
          <p:spPr>
            <a:xfrm rot="21046209" flipH="1">
              <a:off x="3385804" y="2844079"/>
              <a:ext cx="244683" cy="25401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415">
              <a:extLst>
                <a:ext uri="{FF2B5EF4-FFF2-40B4-BE49-F238E27FC236}">
                  <a16:creationId xmlns:a16="http://schemas.microsoft.com/office/drawing/2014/main" id="{7F90B44F-55B8-478A-856D-29402B701786}"/>
                </a:ext>
              </a:extLst>
            </p:cNvPr>
            <p:cNvSpPr/>
            <p:nvPr/>
          </p:nvSpPr>
          <p:spPr>
            <a:xfrm rot="1002476">
              <a:off x="3577660" y="2284410"/>
              <a:ext cx="246571" cy="638770"/>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D631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416">
              <a:extLst>
                <a:ext uri="{FF2B5EF4-FFF2-40B4-BE49-F238E27FC236}">
                  <a16:creationId xmlns:a16="http://schemas.microsoft.com/office/drawing/2014/main" id="{7EE99BCB-E52B-4D75-BDAD-5B7E2DABA428}"/>
                </a:ext>
              </a:extLst>
            </p:cNvPr>
            <p:cNvSpPr/>
            <p:nvPr/>
          </p:nvSpPr>
          <p:spPr>
            <a:xfrm>
              <a:off x="3824455" y="2316060"/>
              <a:ext cx="563873" cy="735304"/>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71311"/>
                <a:gd name="connsiteY0" fmla="*/ 18196 h 593756"/>
                <a:gd name="connsiteX1" fmla="*/ 1395 w 571311"/>
                <a:gd name="connsiteY1" fmla="*/ 561975 h 593756"/>
                <a:gd name="connsiteX2" fmla="*/ 569720 w 571311"/>
                <a:gd name="connsiteY2" fmla="*/ 568325 h 593756"/>
                <a:gd name="connsiteX3" fmla="*/ 450294 w 571311"/>
                <a:gd name="connsiteY3" fmla="*/ 0 h 593756"/>
                <a:gd name="connsiteX4" fmla="*/ 114470 w 571311"/>
                <a:gd name="connsiteY4" fmla="*/ 18196 h 593756"/>
                <a:gd name="connsiteX0" fmla="*/ 114470 w 571311"/>
                <a:gd name="connsiteY0" fmla="*/ 18196 h 570089"/>
                <a:gd name="connsiteX1" fmla="*/ 1395 w 571311"/>
                <a:gd name="connsiteY1" fmla="*/ 561975 h 570089"/>
                <a:gd name="connsiteX2" fmla="*/ 569720 w 571311"/>
                <a:gd name="connsiteY2" fmla="*/ 568325 h 570089"/>
                <a:gd name="connsiteX3" fmla="*/ 450294 w 571311"/>
                <a:gd name="connsiteY3" fmla="*/ 0 h 570089"/>
                <a:gd name="connsiteX4" fmla="*/ 114470 w 571311"/>
                <a:gd name="connsiteY4" fmla="*/ 18196 h 570089"/>
                <a:gd name="connsiteX0" fmla="*/ 54513 w 511354"/>
                <a:gd name="connsiteY0" fmla="*/ 18196 h 569092"/>
                <a:gd name="connsiteX1" fmla="*/ 6354 w 511354"/>
                <a:gd name="connsiteY1" fmla="*/ 554338 h 569092"/>
                <a:gd name="connsiteX2" fmla="*/ 509763 w 511354"/>
                <a:gd name="connsiteY2" fmla="*/ 568325 h 569092"/>
                <a:gd name="connsiteX3" fmla="*/ 390337 w 511354"/>
                <a:gd name="connsiteY3" fmla="*/ 0 h 569092"/>
                <a:gd name="connsiteX4" fmla="*/ 54513 w 511354"/>
                <a:gd name="connsiteY4" fmla="*/ 18196 h 569092"/>
                <a:gd name="connsiteX0" fmla="*/ 54513 w 448350"/>
                <a:gd name="connsiteY0" fmla="*/ 18196 h 562452"/>
                <a:gd name="connsiteX1" fmla="*/ 6354 w 448350"/>
                <a:gd name="connsiteY1" fmla="*/ 554338 h 562452"/>
                <a:gd name="connsiteX2" fmla="*/ 441029 w 448350"/>
                <a:gd name="connsiteY2" fmla="*/ 560688 h 562452"/>
                <a:gd name="connsiteX3" fmla="*/ 390337 w 448350"/>
                <a:gd name="connsiteY3" fmla="*/ 0 h 562452"/>
                <a:gd name="connsiteX4" fmla="*/ 54513 w 448350"/>
                <a:gd name="connsiteY4" fmla="*/ 18196 h 562452"/>
                <a:gd name="connsiteX0" fmla="*/ 54513 w 441029"/>
                <a:gd name="connsiteY0" fmla="*/ 18196 h 562452"/>
                <a:gd name="connsiteX1" fmla="*/ 6354 w 441029"/>
                <a:gd name="connsiteY1" fmla="*/ 554338 h 562452"/>
                <a:gd name="connsiteX2" fmla="*/ 441029 w 441029"/>
                <a:gd name="connsiteY2" fmla="*/ 560688 h 562452"/>
                <a:gd name="connsiteX3" fmla="*/ 390337 w 441029"/>
                <a:gd name="connsiteY3" fmla="*/ 0 h 562452"/>
                <a:gd name="connsiteX4" fmla="*/ 54513 w 441029"/>
                <a:gd name="connsiteY4" fmla="*/ 18196 h 562452"/>
                <a:gd name="connsiteX0" fmla="*/ 48159 w 434675"/>
                <a:gd name="connsiteY0" fmla="*/ 18196 h 562452"/>
                <a:gd name="connsiteX1" fmla="*/ 0 w 434675"/>
                <a:gd name="connsiteY1" fmla="*/ 554338 h 562452"/>
                <a:gd name="connsiteX2" fmla="*/ 434675 w 434675"/>
                <a:gd name="connsiteY2" fmla="*/ 560688 h 562452"/>
                <a:gd name="connsiteX3" fmla="*/ 383983 w 434675"/>
                <a:gd name="connsiteY3" fmla="*/ 0 h 562452"/>
                <a:gd name="connsiteX4" fmla="*/ 48159 w 434675"/>
                <a:gd name="connsiteY4" fmla="*/ 18196 h 562452"/>
                <a:gd name="connsiteX0" fmla="*/ 48159 w 434675"/>
                <a:gd name="connsiteY0" fmla="*/ 18196 h 562452"/>
                <a:gd name="connsiteX1" fmla="*/ 0 w 434675"/>
                <a:gd name="connsiteY1" fmla="*/ 554338 h 562452"/>
                <a:gd name="connsiteX2" fmla="*/ 434675 w 434675"/>
                <a:gd name="connsiteY2" fmla="*/ 560688 h 562452"/>
                <a:gd name="connsiteX3" fmla="*/ 383983 w 434675"/>
                <a:gd name="connsiteY3" fmla="*/ 0 h 562452"/>
                <a:gd name="connsiteX4" fmla="*/ 48159 w 434675"/>
                <a:gd name="connsiteY4" fmla="*/ 18196 h 562452"/>
                <a:gd name="connsiteX0" fmla="*/ 48159 w 434675"/>
                <a:gd name="connsiteY0" fmla="*/ 18196 h 560688"/>
                <a:gd name="connsiteX1" fmla="*/ 0 w 434675"/>
                <a:gd name="connsiteY1" fmla="*/ 554338 h 560688"/>
                <a:gd name="connsiteX2" fmla="*/ 434675 w 434675"/>
                <a:gd name="connsiteY2" fmla="*/ 560688 h 560688"/>
                <a:gd name="connsiteX3" fmla="*/ 383983 w 434675"/>
                <a:gd name="connsiteY3" fmla="*/ 0 h 560688"/>
                <a:gd name="connsiteX4" fmla="*/ 48159 w 434675"/>
                <a:gd name="connsiteY4" fmla="*/ 18196 h 560688"/>
                <a:gd name="connsiteX0" fmla="*/ 48159 w 427038"/>
                <a:gd name="connsiteY0" fmla="*/ 18196 h 556869"/>
                <a:gd name="connsiteX1" fmla="*/ 0 w 427038"/>
                <a:gd name="connsiteY1" fmla="*/ 554338 h 556869"/>
                <a:gd name="connsiteX2" fmla="*/ 427038 w 427038"/>
                <a:gd name="connsiteY2" fmla="*/ 556869 h 556869"/>
                <a:gd name="connsiteX3" fmla="*/ 383983 w 427038"/>
                <a:gd name="connsiteY3" fmla="*/ 0 h 556869"/>
                <a:gd name="connsiteX4" fmla="*/ 48159 w 427038"/>
                <a:gd name="connsiteY4" fmla="*/ 18196 h 55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038" h="556869">
                  <a:moveTo>
                    <a:pt x="48159" y="18196"/>
                  </a:moveTo>
                  <a:cubicBezTo>
                    <a:pt x="-13224" y="197054"/>
                    <a:pt x="41818" y="384361"/>
                    <a:pt x="0" y="554338"/>
                  </a:cubicBezTo>
                  <a:cubicBezTo>
                    <a:pt x="195148" y="562677"/>
                    <a:pt x="260465" y="545099"/>
                    <a:pt x="427038" y="556869"/>
                  </a:cubicBezTo>
                  <a:cubicBezTo>
                    <a:pt x="390097" y="369959"/>
                    <a:pt x="450658" y="179917"/>
                    <a:pt x="383983" y="0"/>
                  </a:cubicBezTo>
                  <a:cubicBezTo>
                    <a:pt x="246400" y="71967"/>
                    <a:pt x="192092" y="47829"/>
                    <a:pt x="48159" y="18196"/>
                  </a:cubicBezTo>
                  <a:close/>
                </a:path>
              </a:pathLst>
            </a:custGeom>
            <a:solidFill>
              <a:srgbClr val="D6312F"/>
            </a:solid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417">
              <a:extLst>
                <a:ext uri="{FF2B5EF4-FFF2-40B4-BE49-F238E27FC236}">
                  <a16:creationId xmlns:a16="http://schemas.microsoft.com/office/drawing/2014/main" id="{99D9D534-F8C2-4167-92CE-171E33438A69}"/>
                </a:ext>
              </a:extLst>
            </p:cNvPr>
            <p:cNvSpPr/>
            <p:nvPr/>
          </p:nvSpPr>
          <p:spPr>
            <a:xfrm>
              <a:off x="4058900" y="2363711"/>
              <a:ext cx="140510" cy="648674"/>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418">
              <a:extLst>
                <a:ext uri="{FF2B5EF4-FFF2-40B4-BE49-F238E27FC236}">
                  <a16:creationId xmlns:a16="http://schemas.microsoft.com/office/drawing/2014/main" id="{A1904AB3-FD06-4BE9-97B9-D1C177FBB95D}"/>
                </a:ext>
              </a:extLst>
            </p:cNvPr>
            <p:cNvSpPr/>
            <p:nvPr/>
          </p:nvSpPr>
          <p:spPr>
            <a:xfrm>
              <a:off x="3889067" y="2296883"/>
              <a:ext cx="454149" cy="195331"/>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EFF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2">
              <a:extLst>
                <a:ext uri="{FF2B5EF4-FFF2-40B4-BE49-F238E27FC236}">
                  <a16:creationId xmlns:a16="http://schemas.microsoft.com/office/drawing/2014/main" id="{D9B0B3F2-28E8-4D89-A52F-15A796009558}"/>
                </a:ext>
              </a:extLst>
            </p:cNvPr>
            <p:cNvSpPr/>
            <p:nvPr/>
          </p:nvSpPr>
          <p:spPr>
            <a:xfrm>
              <a:off x="3585180" y="1238101"/>
              <a:ext cx="993639" cy="1135484"/>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 name="connsiteX0" fmla="*/ 28406 w 1209459"/>
                <a:gd name="connsiteY0" fmla="*/ 576322 h 1169416"/>
                <a:gd name="connsiteX1" fmla="*/ 129145 w 1209459"/>
                <a:gd name="connsiteY1" fmla="*/ 177730 h 1169416"/>
                <a:gd name="connsiteX2" fmla="*/ 628950 w 1209459"/>
                <a:gd name="connsiteY2" fmla="*/ 928 h 1169416"/>
                <a:gd name="connsiteX3" fmla="*/ 1053137 w 1209459"/>
                <a:gd name="connsiteY3" fmla="*/ 130705 h 1169416"/>
                <a:gd name="connsiteX4" fmla="*/ 1187810 w 1209459"/>
                <a:gd name="connsiteY4" fmla="*/ 564566 h 1169416"/>
                <a:gd name="connsiteX5" fmla="*/ 552529 w 1209459"/>
                <a:gd name="connsiteY5" fmla="*/ 1169351 h 1169416"/>
                <a:gd name="connsiteX6" fmla="*/ 28406 w 1209459"/>
                <a:gd name="connsiteY6" fmla="*/ 576322 h 11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16">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104038" y="1002871"/>
                    <a:pt x="898603" y="1173270"/>
                    <a:pt x="552529" y="1169351"/>
                  </a:cubicBezTo>
                  <a:cubicBezTo>
                    <a:pt x="206455" y="1165432"/>
                    <a:pt x="98970" y="741592"/>
                    <a:pt x="28406" y="576322"/>
                  </a:cubicBezTo>
                  <a:close/>
                </a:path>
              </a:pathLst>
            </a:custGeom>
            <a:solidFill>
              <a:srgbClr val="864826"/>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870BFE9-7F4B-4907-8487-53CEDAED6417}"/>
                </a:ext>
              </a:extLst>
            </p:cNvPr>
            <p:cNvGrpSpPr/>
            <p:nvPr/>
          </p:nvGrpSpPr>
          <p:grpSpPr>
            <a:xfrm>
              <a:off x="4162857" y="1701213"/>
              <a:ext cx="274458" cy="175367"/>
              <a:chOff x="2292924" y="1146401"/>
              <a:chExt cx="366419" cy="234125"/>
            </a:xfrm>
          </p:grpSpPr>
          <p:sp>
            <p:nvSpPr>
              <p:cNvPr id="37" name="Oval 5">
                <a:extLst>
                  <a:ext uri="{FF2B5EF4-FFF2-40B4-BE49-F238E27FC236}">
                    <a16:creationId xmlns:a16="http://schemas.microsoft.com/office/drawing/2014/main" id="{34B44529-1AED-4ED4-B6E9-CFCBFDE4D984}"/>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4">
                <a:extLst>
                  <a:ext uri="{FF2B5EF4-FFF2-40B4-BE49-F238E27FC236}">
                    <a16:creationId xmlns:a16="http://schemas.microsoft.com/office/drawing/2014/main" id="{87E4CBEE-02D4-4284-95F6-6B5F646EACF6}"/>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E17B1557-878F-4054-95CE-B5D5B9D55860}"/>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0B023912-CCC2-4F65-AA82-E7B758BF42F0}"/>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3BC5DB13-CB6A-4D3F-B675-920CBCF13F68}"/>
                  </a:ext>
                </a:extLst>
              </p:cNvPr>
              <p:cNvSpPr/>
              <p:nvPr/>
            </p:nvSpPr>
            <p:spPr>
              <a:xfrm rot="1695153" flipH="1">
                <a:off x="2375391" y="1208573"/>
                <a:ext cx="91974" cy="91974"/>
              </a:xfrm>
              <a:prstGeom prst="ellipse">
                <a:avLst/>
              </a:prstGeom>
              <a:solidFill>
                <a:srgbClr val="8E6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056AC6C-51E5-4175-87D6-1A3CAD3C72EF}"/>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B39E986-2A10-4E38-A010-BAF990051E04}"/>
                </a:ext>
              </a:extLst>
            </p:cNvPr>
            <p:cNvGrpSpPr/>
            <p:nvPr/>
          </p:nvGrpSpPr>
          <p:grpSpPr>
            <a:xfrm>
              <a:off x="3778662" y="1718095"/>
              <a:ext cx="274458" cy="175367"/>
              <a:chOff x="2292924" y="1146401"/>
              <a:chExt cx="366419" cy="234125"/>
            </a:xfrm>
          </p:grpSpPr>
          <p:sp>
            <p:nvSpPr>
              <p:cNvPr id="31" name="Oval 5">
                <a:extLst>
                  <a:ext uri="{FF2B5EF4-FFF2-40B4-BE49-F238E27FC236}">
                    <a16:creationId xmlns:a16="http://schemas.microsoft.com/office/drawing/2014/main" id="{9D85A5FD-046E-45F9-A13A-394B85BC4A9F}"/>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4">
                <a:extLst>
                  <a:ext uri="{FF2B5EF4-FFF2-40B4-BE49-F238E27FC236}">
                    <a16:creationId xmlns:a16="http://schemas.microsoft.com/office/drawing/2014/main" id="{70750303-F126-46CA-A120-F5BE23884D8E}"/>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CA1DC9A-3848-453B-83F5-456E041CF85F}"/>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7F8F6FA-9A73-4F54-A45A-CF86B444E882}"/>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EC2E072A-BCF9-4219-AF89-4FC514FDA255}"/>
                  </a:ext>
                </a:extLst>
              </p:cNvPr>
              <p:cNvSpPr/>
              <p:nvPr/>
            </p:nvSpPr>
            <p:spPr>
              <a:xfrm rot="1695153" flipH="1">
                <a:off x="2375391" y="1208573"/>
                <a:ext cx="91974" cy="91974"/>
              </a:xfrm>
              <a:prstGeom prst="ellipse">
                <a:avLst/>
              </a:prstGeom>
              <a:solidFill>
                <a:srgbClr val="8E6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5048E2BB-2EFB-4995-ABC9-8C32F15A9DDC}"/>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36731F03-A445-40CC-B91A-94C8537D476F}"/>
                </a:ext>
              </a:extLst>
            </p:cNvPr>
            <p:cNvGrpSpPr/>
            <p:nvPr/>
          </p:nvGrpSpPr>
          <p:grpSpPr>
            <a:xfrm>
              <a:off x="3978923" y="2126161"/>
              <a:ext cx="229716" cy="163015"/>
              <a:chOff x="2751023" y="2876401"/>
              <a:chExt cx="306685" cy="217634"/>
            </a:xfrm>
          </p:grpSpPr>
          <p:sp>
            <p:nvSpPr>
              <p:cNvPr id="29" name="Chord 14349">
                <a:extLst>
                  <a:ext uri="{FF2B5EF4-FFF2-40B4-BE49-F238E27FC236}">
                    <a16:creationId xmlns:a16="http://schemas.microsoft.com/office/drawing/2014/main" id="{29983398-0D46-4F33-84A7-5871AD1E5CDF}"/>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Chord 14349">
                <a:extLst>
                  <a:ext uri="{FF2B5EF4-FFF2-40B4-BE49-F238E27FC236}">
                    <a16:creationId xmlns:a16="http://schemas.microsoft.com/office/drawing/2014/main" id="{47B6BAB2-885B-4751-A033-339F42FBDFA7}"/>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reeform: Shape 423">
              <a:extLst>
                <a:ext uri="{FF2B5EF4-FFF2-40B4-BE49-F238E27FC236}">
                  <a16:creationId xmlns:a16="http://schemas.microsoft.com/office/drawing/2014/main" id="{B39E6022-A754-4AE3-B7B5-5F998BB71CBD}"/>
                </a:ext>
              </a:extLst>
            </p:cNvPr>
            <p:cNvSpPr/>
            <p:nvPr/>
          </p:nvSpPr>
          <p:spPr>
            <a:xfrm>
              <a:off x="4073546" y="1951170"/>
              <a:ext cx="75024" cy="64952"/>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424">
              <a:extLst>
                <a:ext uri="{FF2B5EF4-FFF2-40B4-BE49-F238E27FC236}">
                  <a16:creationId xmlns:a16="http://schemas.microsoft.com/office/drawing/2014/main" id="{945B0F59-DAA0-4676-B2AC-64AE284538F0}"/>
                </a:ext>
              </a:extLst>
            </p:cNvPr>
            <p:cNvSpPr/>
            <p:nvPr/>
          </p:nvSpPr>
          <p:spPr>
            <a:xfrm rot="10800000">
              <a:off x="3758046" y="2148052"/>
              <a:ext cx="660537" cy="227837"/>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9763" h="1467274">
                  <a:moveTo>
                    <a:pt x="332515" y="508717"/>
                  </a:moveTo>
                  <a:cubicBezTo>
                    <a:pt x="472418" y="406810"/>
                    <a:pt x="580552" y="235024"/>
                    <a:pt x="892157" y="293915"/>
                  </a:cubicBezTo>
                  <a:cubicBezTo>
                    <a:pt x="1068771" y="259916"/>
                    <a:pt x="1134876" y="373057"/>
                    <a:pt x="1346503" y="427236"/>
                  </a:cubicBezTo>
                  <a:cubicBezTo>
                    <a:pt x="1414467" y="536860"/>
                    <a:pt x="1575886" y="1105134"/>
                    <a:pt x="1633043" y="1306067"/>
                  </a:cubicBezTo>
                  <a:cubicBezTo>
                    <a:pt x="1788437" y="1341708"/>
                    <a:pt x="1684192" y="1189244"/>
                    <a:pt x="1700624" y="1247054"/>
                  </a:cubicBezTo>
                  <a:cubicBezTo>
                    <a:pt x="1706416" y="1154892"/>
                    <a:pt x="1610449" y="966338"/>
                    <a:pt x="1616241" y="874176"/>
                  </a:cubicBezTo>
                  <a:cubicBezTo>
                    <a:pt x="1631409" y="809568"/>
                    <a:pt x="1552414" y="661950"/>
                    <a:pt x="1536626" y="590198"/>
                  </a:cubicBezTo>
                  <a:lnTo>
                    <a:pt x="1600000" y="590198"/>
                  </a:lnTo>
                  <a:cubicBezTo>
                    <a:pt x="1579583" y="542094"/>
                    <a:pt x="1580596" y="489226"/>
                    <a:pt x="1560179" y="441122"/>
                  </a:cubicBezTo>
                  <a:cubicBezTo>
                    <a:pt x="1541365" y="393135"/>
                    <a:pt x="1481243" y="408385"/>
                    <a:pt x="1455285" y="367542"/>
                  </a:cubicBezTo>
                  <a:lnTo>
                    <a:pt x="1514157" y="354367"/>
                  </a:lnTo>
                  <a:cubicBezTo>
                    <a:pt x="1464222" y="286788"/>
                    <a:pt x="1406057" y="200765"/>
                    <a:pt x="1320403" y="171286"/>
                  </a:cubicBezTo>
                  <a:cubicBezTo>
                    <a:pt x="1241044" y="129768"/>
                    <a:pt x="1222866" y="72335"/>
                    <a:pt x="1129220" y="83204"/>
                  </a:cubicBezTo>
                  <a:cubicBezTo>
                    <a:pt x="1147327" y="59061"/>
                    <a:pt x="1210249" y="71650"/>
                    <a:pt x="1174533" y="59724"/>
                  </a:cubicBezTo>
                  <a:cubicBezTo>
                    <a:pt x="1138817" y="47798"/>
                    <a:pt x="1009247" y="-832"/>
                    <a:pt x="914925" y="11648"/>
                  </a:cubicBezTo>
                  <a:cubicBezTo>
                    <a:pt x="821671" y="13620"/>
                    <a:pt x="730734" y="28349"/>
                    <a:pt x="649386" y="46990"/>
                  </a:cubicBezTo>
                  <a:lnTo>
                    <a:pt x="714317" y="0"/>
                  </a:lnTo>
                  <a:cubicBezTo>
                    <a:pt x="634683" y="24551"/>
                    <a:pt x="563276" y="60708"/>
                    <a:pt x="487061" y="83331"/>
                  </a:cubicBezTo>
                  <a:cubicBezTo>
                    <a:pt x="453723" y="115874"/>
                    <a:pt x="408998" y="143353"/>
                    <a:pt x="382804" y="178278"/>
                  </a:cubicBezTo>
                  <a:cubicBezTo>
                    <a:pt x="347754" y="212355"/>
                    <a:pt x="306595" y="204474"/>
                    <a:pt x="295358" y="252838"/>
                  </a:cubicBezTo>
                  <a:lnTo>
                    <a:pt x="260182" y="220934"/>
                  </a:lnTo>
                  <a:cubicBezTo>
                    <a:pt x="246822" y="283067"/>
                    <a:pt x="190033" y="321839"/>
                    <a:pt x="186198" y="383972"/>
                  </a:cubicBezTo>
                  <a:cubicBezTo>
                    <a:pt x="168909" y="446207"/>
                    <a:pt x="165906" y="484931"/>
                    <a:pt x="177191" y="556691"/>
                  </a:cubicBezTo>
                  <a:lnTo>
                    <a:pt x="130438" y="587205"/>
                  </a:lnTo>
                  <a:cubicBezTo>
                    <a:pt x="134564" y="675476"/>
                    <a:pt x="74618" y="821475"/>
                    <a:pt x="35268" y="956615"/>
                  </a:cubicBezTo>
                  <a:cubicBezTo>
                    <a:pt x="61329" y="1053075"/>
                    <a:pt x="-46165" y="1370814"/>
                    <a:pt x="24434" y="1467274"/>
                  </a:cubicBezTo>
                  <a:cubicBezTo>
                    <a:pt x="60955" y="1434707"/>
                    <a:pt x="122771" y="1134140"/>
                    <a:pt x="109285" y="1080142"/>
                  </a:cubicBezTo>
                  <a:cubicBezTo>
                    <a:pt x="101034" y="964169"/>
                    <a:pt x="214560" y="638978"/>
                    <a:pt x="332515" y="508717"/>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09D4A3D7-167E-4134-9665-41681C35D99A}"/>
                </a:ext>
              </a:extLst>
            </p:cNvPr>
            <p:cNvGrpSpPr/>
            <p:nvPr/>
          </p:nvGrpSpPr>
          <p:grpSpPr>
            <a:xfrm>
              <a:off x="3480263" y="1281831"/>
              <a:ext cx="1213146" cy="347631"/>
              <a:chOff x="4447315" y="720787"/>
              <a:chExt cx="1527823" cy="437804"/>
            </a:xfrm>
          </p:grpSpPr>
          <p:sp>
            <p:nvSpPr>
              <p:cNvPr id="27" name="Cloud 14354">
                <a:extLst>
                  <a:ext uri="{FF2B5EF4-FFF2-40B4-BE49-F238E27FC236}">
                    <a16:creationId xmlns:a16="http://schemas.microsoft.com/office/drawing/2014/main" id="{88D09238-C10F-480F-B4A3-6FE47430C531}"/>
                  </a:ext>
                </a:extLst>
              </p:cNvPr>
              <p:cNvSpPr/>
              <p:nvPr/>
            </p:nvSpPr>
            <p:spPr>
              <a:xfrm rot="2630228">
                <a:off x="5124439" y="720787"/>
                <a:ext cx="850699" cy="43780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8117 w 43256"/>
                  <a:gd name="connsiteY4" fmla="*/ 28711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18117 w 43256"/>
                  <a:gd name="connsiteY4" fmla="*/ 28711 h 42975"/>
                  <a:gd name="connsiteX5" fmla="*/ 14643 w 43256"/>
                  <a:gd name="connsiteY5" fmla="*/ 22153 h 42975"/>
                  <a:gd name="connsiteX6" fmla="*/ 28863 w 43256"/>
                  <a:gd name="connsiteY6" fmla="*/ 34610 h 42975"/>
                  <a:gd name="connsiteX7" fmla="*/ 28596 w 43256"/>
                  <a:gd name="connsiteY7" fmla="*/ 36519 h 42975"/>
                  <a:gd name="connsiteX8" fmla="*/ 34165 w 43256"/>
                  <a:gd name="connsiteY8" fmla="*/ 22813 h 42975"/>
                  <a:gd name="connsiteX9" fmla="*/ 37416 w 43256"/>
                  <a:gd name="connsiteY9" fmla="*/ 29949 h 42975"/>
                  <a:gd name="connsiteX10" fmla="*/ 41834 w 43256"/>
                  <a:gd name="connsiteY10" fmla="*/ 15213 h 42975"/>
                  <a:gd name="connsiteX11" fmla="*/ 40386 w 43256"/>
                  <a:gd name="connsiteY11" fmla="*/ 17889 h 42975"/>
                  <a:gd name="connsiteX12" fmla="*/ 38360 w 43256"/>
                  <a:gd name="connsiteY12" fmla="*/ 5285 h 42975"/>
                  <a:gd name="connsiteX13" fmla="*/ 38436 w 43256"/>
                  <a:gd name="connsiteY13" fmla="*/ 6549 h 42975"/>
                  <a:gd name="connsiteX14" fmla="*/ 29114 w 43256"/>
                  <a:gd name="connsiteY14" fmla="*/ 3811 h 42975"/>
                  <a:gd name="connsiteX15" fmla="*/ 29856 w 43256"/>
                  <a:gd name="connsiteY15" fmla="*/ 2199 h 42975"/>
                  <a:gd name="connsiteX16" fmla="*/ 22177 w 43256"/>
                  <a:gd name="connsiteY16" fmla="*/ 4579 h 42975"/>
                  <a:gd name="connsiteX17" fmla="*/ 22536 w 43256"/>
                  <a:gd name="connsiteY17" fmla="*/ 3189 h 42975"/>
                  <a:gd name="connsiteX18" fmla="*/ 14036 w 43256"/>
                  <a:gd name="connsiteY18" fmla="*/ 5051 h 42975"/>
                  <a:gd name="connsiteX19" fmla="*/ 15336 w 43256"/>
                  <a:gd name="connsiteY19" fmla="*/ 6399 h 42975"/>
                  <a:gd name="connsiteX20" fmla="*/ 4163 w 43256"/>
                  <a:gd name="connsiteY20" fmla="*/ 15648 h 42975"/>
                  <a:gd name="connsiteX21" fmla="*/ 3936 w 43256"/>
                  <a:gd name="connsiteY21" fmla="*/ 14229 h 42975"/>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28863 w 43256"/>
                  <a:gd name="connsiteY4" fmla="*/ 34610 h 37867"/>
                  <a:gd name="connsiteX5" fmla="*/ 28596 w 43256"/>
                  <a:gd name="connsiteY5" fmla="*/ 36519 h 37867"/>
                  <a:gd name="connsiteX6" fmla="*/ 34165 w 43256"/>
                  <a:gd name="connsiteY6" fmla="*/ 22813 h 37867"/>
                  <a:gd name="connsiteX7" fmla="*/ 37416 w 43256"/>
                  <a:gd name="connsiteY7" fmla="*/ 29949 h 37867"/>
                  <a:gd name="connsiteX8" fmla="*/ 41834 w 43256"/>
                  <a:gd name="connsiteY8" fmla="*/ 15213 h 37867"/>
                  <a:gd name="connsiteX9" fmla="*/ 40386 w 43256"/>
                  <a:gd name="connsiteY9" fmla="*/ 17889 h 37867"/>
                  <a:gd name="connsiteX10" fmla="*/ 38360 w 43256"/>
                  <a:gd name="connsiteY10" fmla="*/ 5285 h 37867"/>
                  <a:gd name="connsiteX11" fmla="*/ 38436 w 43256"/>
                  <a:gd name="connsiteY11" fmla="*/ 6549 h 37867"/>
                  <a:gd name="connsiteX12" fmla="*/ 29114 w 43256"/>
                  <a:gd name="connsiteY12" fmla="*/ 3811 h 37867"/>
                  <a:gd name="connsiteX13" fmla="*/ 29856 w 43256"/>
                  <a:gd name="connsiteY13" fmla="*/ 2199 h 37867"/>
                  <a:gd name="connsiteX14" fmla="*/ 22177 w 43256"/>
                  <a:gd name="connsiteY14" fmla="*/ 4579 h 37867"/>
                  <a:gd name="connsiteX15" fmla="*/ 22536 w 43256"/>
                  <a:gd name="connsiteY15" fmla="*/ 3189 h 37867"/>
                  <a:gd name="connsiteX16" fmla="*/ 14036 w 43256"/>
                  <a:gd name="connsiteY16" fmla="*/ 5051 h 37867"/>
                  <a:gd name="connsiteX17" fmla="*/ 15336 w 43256"/>
                  <a:gd name="connsiteY17" fmla="*/ 6399 h 37867"/>
                  <a:gd name="connsiteX18" fmla="*/ 4163 w 43256"/>
                  <a:gd name="connsiteY18" fmla="*/ 15648 h 37867"/>
                  <a:gd name="connsiteX19" fmla="*/ 3936 w 43256"/>
                  <a:gd name="connsiteY19" fmla="*/ 14229 h 37867"/>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34165 w 43256"/>
                  <a:gd name="connsiteY4" fmla="*/ 22813 h 37867"/>
                  <a:gd name="connsiteX5" fmla="*/ 37416 w 43256"/>
                  <a:gd name="connsiteY5" fmla="*/ 29949 h 37867"/>
                  <a:gd name="connsiteX6" fmla="*/ 41834 w 43256"/>
                  <a:gd name="connsiteY6" fmla="*/ 15213 h 37867"/>
                  <a:gd name="connsiteX7" fmla="*/ 40386 w 43256"/>
                  <a:gd name="connsiteY7" fmla="*/ 17889 h 37867"/>
                  <a:gd name="connsiteX8" fmla="*/ 38360 w 43256"/>
                  <a:gd name="connsiteY8" fmla="*/ 5285 h 37867"/>
                  <a:gd name="connsiteX9" fmla="*/ 38436 w 43256"/>
                  <a:gd name="connsiteY9" fmla="*/ 6549 h 37867"/>
                  <a:gd name="connsiteX10" fmla="*/ 29114 w 43256"/>
                  <a:gd name="connsiteY10" fmla="*/ 3811 h 37867"/>
                  <a:gd name="connsiteX11" fmla="*/ 29856 w 43256"/>
                  <a:gd name="connsiteY11" fmla="*/ 2199 h 37867"/>
                  <a:gd name="connsiteX12" fmla="*/ 22177 w 43256"/>
                  <a:gd name="connsiteY12" fmla="*/ 4579 h 37867"/>
                  <a:gd name="connsiteX13" fmla="*/ 22536 w 43256"/>
                  <a:gd name="connsiteY13" fmla="*/ 3189 h 37867"/>
                  <a:gd name="connsiteX14" fmla="*/ 14036 w 43256"/>
                  <a:gd name="connsiteY14" fmla="*/ 5051 h 37867"/>
                  <a:gd name="connsiteX15" fmla="*/ 15336 w 43256"/>
                  <a:gd name="connsiteY15" fmla="*/ 6399 h 37867"/>
                  <a:gd name="connsiteX16" fmla="*/ 4163 w 43256"/>
                  <a:gd name="connsiteY16" fmla="*/ 15648 h 37867"/>
                  <a:gd name="connsiteX17" fmla="*/ 3936 w 43256"/>
                  <a:gd name="connsiteY17" fmla="*/ 14229 h 37867"/>
                  <a:gd name="connsiteX0" fmla="*/ 3936 w 43256"/>
                  <a:gd name="connsiteY0" fmla="*/ 14229 h 36366"/>
                  <a:gd name="connsiteX1" fmla="*/ 5659 w 43256"/>
                  <a:gd name="connsiteY1" fmla="*/ 6766 h 36366"/>
                  <a:gd name="connsiteX2" fmla="*/ 14041 w 43256"/>
                  <a:gd name="connsiteY2" fmla="*/ 5061 h 36366"/>
                  <a:gd name="connsiteX3" fmla="*/ 22492 w 43256"/>
                  <a:gd name="connsiteY3" fmla="*/ 3291 h 36366"/>
                  <a:gd name="connsiteX4" fmla="*/ 25785 w 43256"/>
                  <a:gd name="connsiteY4" fmla="*/ 59 h 36366"/>
                  <a:gd name="connsiteX5" fmla="*/ 29869 w 43256"/>
                  <a:gd name="connsiteY5" fmla="*/ 2340 h 36366"/>
                  <a:gd name="connsiteX6" fmla="*/ 35499 w 43256"/>
                  <a:gd name="connsiteY6" fmla="*/ 549 h 36366"/>
                  <a:gd name="connsiteX7" fmla="*/ 38354 w 43256"/>
                  <a:gd name="connsiteY7" fmla="*/ 5435 h 36366"/>
                  <a:gd name="connsiteX8" fmla="*/ 42018 w 43256"/>
                  <a:gd name="connsiteY8" fmla="*/ 10177 h 36366"/>
                  <a:gd name="connsiteX9" fmla="*/ 41854 w 43256"/>
                  <a:gd name="connsiteY9" fmla="*/ 15319 h 36366"/>
                  <a:gd name="connsiteX10" fmla="*/ 43052 w 43256"/>
                  <a:gd name="connsiteY10" fmla="*/ 23181 h 36366"/>
                  <a:gd name="connsiteX11" fmla="*/ 37440 w 43256"/>
                  <a:gd name="connsiteY11" fmla="*/ 30063 h 36366"/>
                  <a:gd name="connsiteX12" fmla="*/ 35431 w 43256"/>
                  <a:gd name="connsiteY12" fmla="*/ 35960 h 36366"/>
                  <a:gd name="connsiteX13" fmla="*/ 5840 w 43256"/>
                  <a:gd name="connsiteY13" fmla="*/ 35331 h 36366"/>
                  <a:gd name="connsiteX14" fmla="*/ 1146 w 43256"/>
                  <a:gd name="connsiteY14" fmla="*/ 31109 h 36366"/>
                  <a:gd name="connsiteX15" fmla="*/ 2149 w 43256"/>
                  <a:gd name="connsiteY15" fmla="*/ 25410 h 36366"/>
                  <a:gd name="connsiteX16" fmla="*/ 31 w 43256"/>
                  <a:gd name="connsiteY16" fmla="*/ 19563 h 36366"/>
                  <a:gd name="connsiteX17" fmla="*/ 3899 w 43256"/>
                  <a:gd name="connsiteY17" fmla="*/ 14366 h 36366"/>
                  <a:gd name="connsiteX18" fmla="*/ 3936 w 43256"/>
                  <a:gd name="connsiteY18" fmla="*/ 14229 h 36366"/>
                  <a:gd name="connsiteX0" fmla="*/ 4729 w 43256"/>
                  <a:gd name="connsiteY0" fmla="*/ 26036 h 36366"/>
                  <a:gd name="connsiteX1" fmla="*/ 2196 w 43256"/>
                  <a:gd name="connsiteY1" fmla="*/ 25239 h 36366"/>
                  <a:gd name="connsiteX2" fmla="*/ 6964 w 43256"/>
                  <a:gd name="connsiteY2" fmla="*/ 34758 h 36366"/>
                  <a:gd name="connsiteX3" fmla="*/ 5856 w 43256"/>
                  <a:gd name="connsiteY3" fmla="*/ 35139 h 36366"/>
                  <a:gd name="connsiteX4" fmla="*/ 34165 w 43256"/>
                  <a:gd name="connsiteY4" fmla="*/ 22813 h 36366"/>
                  <a:gd name="connsiteX5" fmla="*/ 37416 w 43256"/>
                  <a:gd name="connsiteY5" fmla="*/ 29949 h 36366"/>
                  <a:gd name="connsiteX6" fmla="*/ 41834 w 43256"/>
                  <a:gd name="connsiteY6" fmla="*/ 15213 h 36366"/>
                  <a:gd name="connsiteX7" fmla="*/ 40386 w 43256"/>
                  <a:gd name="connsiteY7" fmla="*/ 17889 h 36366"/>
                  <a:gd name="connsiteX8" fmla="*/ 38360 w 43256"/>
                  <a:gd name="connsiteY8" fmla="*/ 5285 h 36366"/>
                  <a:gd name="connsiteX9" fmla="*/ 38436 w 43256"/>
                  <a:gd name="connsiteY9" fmla="*/ 6549 h 36366"/>
                  <a:gd name="connsiteX10" fmla="*/ 29114 w 43256"/>
                  <a:gd name="connsiteY10" fmla="*/ 3811 h 36366"/>
                  <a:gd name="connsiteX11" fmla="*/ 29856 w 43256"/>
                  <a:gd name="connsiteY11" fmla="*/ 2199 h 36366"/>
                  <a:gd name="connsiteX12" fmla="*/ 22177 w 43256"/>
                  <a:gd name="connsiteY12" fmla="*/ 4579 h 36366"/>
                  <a:gd name="connsiteX13" fmla="*/ 22536 w 43256"/>
                  <a:gd name="connsiteY13" fmla="*/ 3189 h 36366"/>
                  <a:gd name="connsiteX14" fmla="*/ 14036 w 43256"/>
                  <a:gd name="connsiteY14" fmla="*/ 5051 h 36366"/>
                  <a:gd name="connsiteX15" fmla="*/ 15336 w 43256"/>
                  <a:gd name="connsiteY15" fmla="*/ 6399 h 36366"/>
                  <a:gd name="connsiteX16" fmla="*/ 4163 w 43256"/>
                  <a:gd name="connsiteY16" fmla="*/ 15648 h 36366"/>
                  <a:gd name="connsiteX17" fmla="*/ 3936 w 43256"/>
                  <a:gd name="connsiteY17" fmla="*/ 14229 h 36366"/>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34165 w 43256"/>
                  <a:gd name="connsiteY4" fmla="*/ 22813 h 35371"/>
                  <a:gd name="connsiteX5" fmla="*/ 37416 w 43256"/>
                  <a:gd name="connsiteY5" fmla="*/ 29949 h 35371"/>
                  <a:gd name="connsiteX6" fmla="*/ 41834 w 43256"/>
                  <a:gd name="connsiteY6" fmla="*/ 15213 h 35371"/>
                  <a:gd name="connsiteX7" fmla="*/ 40386 w 43256"/>
                  <a:gd name="connsiteY7" fmla="*/ 17889 h 35371"/>
                  <a:gd name="connsiteX8" fmla="*/ 38360 w 43256"/>
                  <a:gd name="connsiteY8" fmla="*/ 5285 h 35371"/>
                  <a:gd name="connsiteX9" fmla="*/ 38436 w 43256"/>
                  <a:gd name="connsiteY9" fmla="*/ 6549 h 35371"/>
                  <a:gd name="connsiteX10" fmla="*/ 29114 w 43256"/>
                  <a:gd name="connsiteY10" fmla="*/ 3811 h 35371"/>
                  <a:gd name="connsiteX11" fmla="*/ 29856 w 43256"/>
                  <a:gd name="connsiteY11" fmla="*/ 2199 h 35371"/>
                  <a:gd name="connsiteX12" fmla="*/ 22177 w 43256"/>
                  <a:gd name="connsiteY12" fmla="*/ 4579 h 35371"/>
                  <a:gd name="connsiteX13" fmla="*/ 22536 w 43256"/>
                  <a:gd name="connsiteY13" fmla="*/ 3189 h 35371"/>
                  <a:gd name="connsiteX14" fmla="*/ 14036 w 43256"/>
                  <a:gd name="connsiteY14" fmla="*/ 5051 h 35371"/>
                  <a:gd name="connsiteX15" fmla="*/ 15336 w 43256"/>
                  <a:gd name="connsiteY15" fmla="*/ 6399 h 35371"/>
                  <a:gd name="connsiteX16" fmla="*/ 4163 w 43256"/>
                  <a:gd name="connsiteY16" fmla="*/ 15648 h 35371"/>
                  <a:gd name="connsiteX17" fmla="*/ 3936 w 43256"/>
                  <a:gd name="connsiteY17"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21211 w 43256"/>
                  <a:gd name="connsiteY12" fmla="*/ 14043 h 35371"/>
                  <a:gd name="connsiteX13" fmla="*/ 5840 w 43256"/>
                  <a:gd name="connsiteY13" fmla="*/ 35331 h 35371"/>
                  <a:gd name="connsiteX14" fmla="*/ 1146 w 43256"/>
                  <a:gd name="connsiteY14" fmla="*/ 31109 h 35371"/>
                  <a:gd name="connsiteX15" fmla="*/ 2149 w 43256"/>
                  <a:gd name="connsiteY15" fmla="*/ 25410 h 35371"/>
                  <a:gd name="connsiteX16" fmla="*/ 31 w 43256"/>
                  <a:gd name="connsiteY16" fmla="*/ 19563 h 35371"/>
                  <a:gd name="connsiteX17" fmla="*/ 3899 w 43256"/>
                  <a:gd name="connsiteY17" fmla="*/ 14366 h 35371"/>
                  <a:gd name="connsiteX18" fmla="*/ 3936 w 43256"/>
                  <a:gd name="connsiteY18"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6964 w 43474"/>
                  <a:gd name="connsiteY2" fmla="*/ 34758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9570 w 43474"/>
                  <a:gd name="connsiteY2" fmla="*/ 17293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4" h="35371">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055" y="23233"/>
                      <a:pt x="43052" y="23181"/>
                    </a:cubicBezTo>
                    <a:cubicBezTo>
                      <a:pt x="42049" y="23129"/>
                      <a:pt x="38561" y="14477"/>
                      <a:pt x="35837" y="15007"/>
                    </a:cubicBezTo>
                    <a:cubicBezTo>
                      <a:pt x="32397" y="16595"/>
                      <a:pt x="26478" y="13165"/>
                      <a:pt x="21211" y="14043"/>
                    </a:cubicBezTo>
                    <a:cubicBezTo>
                      <a:pt x="15944" y="14921"/>
                      <a:pt x="9385" y="3559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474" h="35371" fill="none" extrusionOk="0">
                    <a:moveTo>
                      <a:pt x="4729" y="26036"/>
                    </a:moveTo>
                    <a:cubicBezTo>
                      <a:pt x="3845" y="26130"/>
                      <a:pt x="2961" y="25852"/>
                      <a:pt x="2196" y="25239"/>
                    </a:cubicBezTo>
                    <a:moveTo>
                      <a:pt x="9570" y="17293"/>
                    </a:moveTo>
                    <a:cubicBezTo>
                      <a:pt x="9215" y="17486"/>
                      <a:pt x="6236" y="35079"/>
                      <a:pt x="5856" y="3513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loud 14354">
                <a:extLst>
                  <a:ext uri="{FF2B5EF4-FFF2-40B4-BE49-F238E27FC236}">
                    <a16:creationId xmlns:a16="http://schemas.microsoft.com/office/drawing/2014/main" id="{077433F5-5E53-43EE-A1C2-50CE7F4C59BD}"/>
                  </a:ext>
                </a:extLst>
              </p:cNvPr>
              <p:cNvSpPr/>
              <p:nvPr/>
            </p:nvSpPr>
            <p:spPr>
              <a:xfrm rot="18969772" flipH="1">
                <a:off x="4447315" y="720789"/>
                <a:ext cx="850699" cy="43780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8117 w 43256"/>
                  <a:gd name="connsiteY4" fmla="*/ 28711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18117 w 43256"/>
                  <a:gd name="connsiteY4" fmla="*/ 28711 h 42975"/>
                  <a:gd name="connsiteX5" fmla="*/ 14643 w 43256"/>
                  <a:gd name="connsiteY5" fmla="*/ 22153 h 42975"/>
                  <a:gd name="connsiteX6" fmla="*/ 28863 w 43256"/>
                  <a:gd name="connsiteY6" fmla="*/ 34610 h 42975"/>
                  <a:gd name="connsiteX7" fmla="*/ 28596 w 43256"/>
                  <a:gd name="connsiteY7" fmla="*/ 36519 h 42975"/>
                  <a:gd name="connsiteX8" fmla="*/ 34165 w 43256"/>
                  <a:gd name="connsiteY8" fmla="*/ 22813 h 42975"/>
                  <a:gd name="connsiteX9" fmla="*/ 37416 w 43256"/>
                  <a:gd name="connsiteY9" fmla="*/ 29949 h 42975"/>
                  <a:gd name="connsiteX10" fmla="*/ 41834 w 43256"/>
                  <a:gd name="connsiteY10" fmla="*/ 15213 h 42975"/>
                  <a:gd name="connsiteX11" fmla="*/ 40386 w 43256"/>
                  <a:gd name="connsiteY11" fmla="*/ 17889 h 42975"/>
                  <a:gd name="connsiteX12" fmla="*/ 38360 w 43256"/>
                  <a:gd name="connsiteY12" fmla="*/ 5285 h 42975"/>
                  <a:gd name="connsiteX13" fmla="*/ 38436 w 43256"/>
                  <a:gd name="connsiteY13" fmla="*/ 6549 h 42975"/>
                  <a:gd name="connsiteX14" fmla="*/ 29114 w 43256"/>
                  <a:gd name="connsiteY14" fmla="*/ 3811 h 42975"/>
                  <a:gd name="connsiteX15" fmla="*/ 29856 w 43256"/>
                  <a:gd name="connsiteY15" fmla="*/ 2199 h 42975"/>
                  <a:gd name="connsiteX16" fmla="*/ 22177 w 43256"/>
                  <a:gd name="connsiteY16" fmla="*/ 4579 h 42975"/>
                  <a:gd name="connsiteX17" fmla="*/ 22536 w 43256"/>
                  <a:gd name="connsiteY17" fmla="*/ 3189 h 42975"/>
                  <a:gd name="connsiteX18" fmla="*/ 14036 w 43256"/>
                  <a:gd name="connsiteY18" fmla="*/ 5051 h 42975"/>
                  <a:gd name="connsiteX19" fmla="*/ 15336 w 43256"/>
                  <a:gd name="connsiteY19" fmla="*/ 6399 h 42975"/>
                  <a:gd name="connsiteX20" fmla="*/ 4163 w 43256"/>
                  <a:gd name="connsiteY20" fmla="*/ 15648 h 42975"/>
                  <a:gd name="connsiteX21" fmla="*/ 3936 w 43256"/>
                  <a:gd name="connsiteY21" fmla="*/ 14229 h 42975"/>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28863 w 43256"/>
                  <a:gd name="connsiteY4" fmla="*/ 34610 h 37867"/>
                  <a:gd name="connsiteX5" fmla="*/ 28596 w 43256"/>
                  <a:gd name="connsiteY5" fmla="*/ 36519 h 37867"/>
                  <a:gd name="connsiteX6" fmla="*/ 34165 w 43256"/>
                  <a:gd name="connsiteY6" fmla="*/ 22813 h 37867"/>
                  <a:gd name="connsiteX7" fmla="*/ 37416 w 43256"/>
                  <a:gd name="connsiteY7" fmla="*/ 29949 h 37867"/>
                  <a:gd name="connsiteX8" fmla="*/ 41834 w 43256"/>
                  <a:gd name="connsiteY8" fmla="*/ 15213 h 37867"/>
                  <a:gd name="connsiteX9" fmla="*/ 40386 w 43256"/>
                  <a:gd name="connsiteY9" fmla="*/ 17889 h 37867"/>
                  <a:gd name="connsiteX10" fmla="*/ 38360 w 43256"/>
                  <a:gd name="connsiteY10" fmla="*/ 5285 h 37867"/>
                  <a:gd name="connsiteX11" fmla="*/ 38436 w 43256"/>
                  <a:gd name="connsiteY11" fmla="*/ 6549 h 37867"/>
                  <a:gd name="connsiteX12" fmla="*/ 29114 w 43256"/>
                  <a:gd name="connsiteY12" fmla="*/ 3811 h 37867"/>
                  <a:gd name="connsiteX13" fmla="*/ 29856 w 43256"/>
                  <a:gd name="connsiteY13" fmla="*/ 2199 h 37867"/>
                  <a:gd name="connsiteX14" fmla="*/ 22177 w 43256"/>
                  <a:gd name="connsiteY14" fmla="*/ 4579 h 37867"/>
                  <a:gd name="connsiteX15" fmla="*/ 22536 w 43256"/>
                  <a:gd name="connsiteY15" fmla="*/ 3189 h 37867"/>
                  <a:gd name="connsiteX16" fmla="*/ 14036 w 43256"/>
                  <a:gd name="connsiteY16" fmla="*/ 5051 h 37867"/>
                  <a:gd name="connsiteX17" fmla="*/ 15336 w 43256"/>
                  <a:gd name="connsiteY17" fmla="*/ 6399 h 37867"/>
                  <a:gd name="connsiteX18" fmla="*/ 4163 w 43256"/>
                  <a:gd name="connsiteY18" fmla="*/ 15648 h 37867"/>
                  <a:gd name="connsiteX19" fmla="*/ 3936 w 43256"/>
                  <a:gd name="connsiteY19" fmla="*/ 14229 h 37867"/>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34165 w 43256"/>
                  <a:gd name="connsiteY4" fmla="*/ 22813 h 37867"/>
                  <a:gd name="connsiteX5" fmla="*/ 37416 w 43256"/>
                  <a:gd name="connsiteY5" fmla="*/ 29949 h 37867"/>
                  <a:gd name="connsiteX6" fmla="*/ 41834 w 43256"/>
                  <a:gd name="connsiteY6" fmla="*/ 15213 h 37867"/>
                  <a:gd name="connsiteX7" fmla="*/ 40386 w 43256"/>
                  <a:gd name="connsiteY7" fmla="*/ 17889 h 37867"/>
                  <a:gd name="connsiteX8" fmla="*/ 38360 w 43256"/>
                  <a:gd name="connsiteY8" fmla="*/ 5285 h 37867"/>
                  <a:gd name="connsiteX9" fmla="*/ 38436 w 43256"/>
                  <a:gd name="connsiteY9" fmla="*/ 6549 h 37867"/>
                  <a:gd name="connsiteX10" fmla="*/ 29114 w 43256"/>
                  <a:gd name="connsiteY10" fmla="*/ 3811 h 37867"/>
                  <a:gd name="connsiteX11" fmla="*/ 29856 w 43256"/>
                  <a:gd name="connsiteY11" fmla="*/ 2199 h 37867"/>
                  <a:gd name="connsiteX12" fmla="*/ 22177 w 43256"/>
                  <a:gd name="connsiteY12" fmla="*/ 4579 h 37867"/>
                  <a:gd name="connsiteX13" fmla="*/ 22536 w 43256"/>
                  <a:gd name="connsiteY13" fmla="*/ 3189 h 37867"/>
                  <a:gd name="connsiteX14" fmla="*/ 14036 w 43256"/>
                  <a:gd name="connsiteY14" fmla="*/ 5051 h 37867"/>
                  <a:gd name="connsiteX15" fmla="*/ 15336 w 43256"/>
                  <a:gd name="connsiteY15" fmla="*/ 6399 h 37867"/>
                  <a:gd name="connsiteX16" fmla="*/ 4163 w 43256"/>
                  <a:gd name="connsiteY16" fmla="*/ 15648 h 37867"/>
                  <a:gd name="connsiteX17" fmla="*/ 3936 w 43256"/>
                  <a:gd name="connsiteY17" fmla="*/ 14229 h 37867"/>
                  <a:gd name="connsiteX0" fmla="*/ 3936 w 43256"/>
                  <a:gd name="connsiteY0" fmla="*/ 14229 h 36366"/>
                  <a:gd name="connsiteX1" fmla="*/ 5659 w 43256"/>
                  <a:gd name="connsiteY1" fmla="*/ 6766 h 36366"/>
                  <a:gd name="connsiteX2" fmla="*/ 14041 w 43256"/>
                  <a:gd name="connsiteY2" fmla="*/ 5061 h 36366"/>
                  <a:gd name="connsiteX3" fmla="*/ 22492 w 43256"/>
                  <a:gd name="connsiteY3" fmla="*/ 3291 h 36366"/>
                  <a:gd name="connsiteX4" fmla="*/ 25785 w 43256"/>
                  <a:gd name="connsiteY4" fmla="*/ 59 h 36366"/>
                  <a:gd name="connsiteX5" fmla="*/ 29869 w 43256"/>
                  <a:gd name="connsiteY5" fmla="*/ 2340 h 36366"/>
                  <a:gd name="connsiteX6" fmla="*/ 35499 w 43256"/>
                  <a:gd name="connsiteY6" fmla="*/ 549 h 36366"/>
                  <a:gd name="connsiteX7" fmla="*/ 38354 w 43256"/>
                  <a:gd name="connsiteY7" fmla="*/ 5435 h 36366"/>
                  <a:gd name="connsiteX8" fmla="*/ 42018 w 43256"/>
                  <a:gd name="connsiteY8" fmla="*/ 10177 h 36366"/>
                  <a:gd name="connsiteX9" fmla="*/ 41854 w 43256"/>
                  <a:gd name="connsiteY9" fmla="*/ 15319 h 36366"/>
                  <a:gd name="connsiteX10" fmla="*/ 43052 w 43256"/>
                  <a:gd name="connsiteY10" fmla="*/ 23181 h 36366"/>
                  <a:gd name="connsiteX11" fmla="*/ 37440 w 43256"/>
                  <a:gd name="connsiteY11" fmla="*/ 30063 h 36366"/>
                  <a:gd name="connsiteX12" fmla="*/ 35431 w 43256"/>
                  <a:gd name="connsiteY12" fmla="*/ 35960 h 36366"/>
                  <a:gd name="connsiteX13" fmla="*/ 5840 w 43256"/>
                  <a:gd name="connsiteY13" fmla="*/ 35331 h 36366"/>
                  <a:gd name="connsiteX14" fmla="*/ 1146 w 43256"/>
                  <a:gd name="connsiteY14" fmla="*/ 31109 h 36366"/>
                  <a:gd name="connsiteX15" fmla="*/ 2149 w 43256"/>
                  <a:gd name="connsiteY15" fmla="*/ 25410 h 36366"/>
                  <a:gd name="connsiteX16" fmla="*/ 31 w 43256"/>
                  <a:gd name="connsiteY16" fmla="*/ 19563 h 36366"/>
                  <a:gd name="connsiteX17" fmla="*/ 3899 w 43256"/>
                  <a:gd name="connsiteY17" fmla="*/ 14366 h 36366"/>
                  <a:gd name="connsiteX18" fmla="*/ 3936 w 43256"/>
                  <a:gd name="connsiteY18" fmla="*/ 14229 h 36366"/>
                  <a:gd name="connsiteX0" fmla="*/ 4729 w 43256"/>
                  <a:gd name="connsiteY0" fmla="*/ 26036 h 36366"/>
                  <a:gd name="connsiteX1" fmla="*/ 2196 w 43256"/>
                  <a:gd name="connsiteY1" fmla="*/ 25239 h 36366"/>
                  <a:gd name="connsiteX2" fmla="*/ 6964 w 43256"/>
                  <a:gd name="connsiteY2" fmla="*/ 34758 h 36366"/>
                  <a:gd name="connsiteX3" fmla="*/ 5856 w 43256"/>
                  <a:gd name="connsiteY3" fmla="*/ 35139 h 36366"/>
                  <a:gd name="connsiteX4" fmla="*/ 34165 w 43256"/>
                  <a:gd name="connsiteY4" fmla="*/ 22813 h 36366"/>
                  <a:gd name="connsiteX5" fmla="*/ 37416 w 43256"/>
                  <a:gd name="connsiteY5" fmla="*/ 29949 h 36366"/>
                  <a:gd name="connsiteX6" fmla="*/ 41834 w 43256"/>
                  <a:gd name="connsiteY6" fmla="*/ 15213 h 36366"/>
                  <a:gd name="connsiteX7" fmla="*/ 40386 w 43256"/>
                  <a:gd name="connsiteY7" fmla="*/ 17889 h 36366"/>
                  <a:gd name="connsiteX8" fmla="*/ 38360 w 43256"/>
                  <a:gd name="connsiteY8" fmla="*/ 5285 h 36366"/>
                  <a:gd name="connsiteX9" fmla="*/ 38436 w 43256"/>
                  <a:gd name="connsiteY9" fmla="*/ 6549 h 36366"/>
                  <a:gd name="connsiteX10" fmla="*/ 29114 w 43256"/>
                  <a:gd name="connsiteY10" fmla="*/ 3811 h 36366"/>
                  <a:gd name="connsiteX11" fmla="*/ 29856 w 43256"/>
                  <a:gd name="connsiteY11" fmla="*/ 2199 h 36366"/>
                  <a:gd name="connsiteX12" fmla="*/ 22177 w 43256"/>
                  <a:gd name="connsiteY12" fmla="*/ 4579 h 36366"/>
                  <a:gd name="connsiteX13" fmla="*/ 22536 w 43256"/>
                  <a:gd name="connsiteY13" fmla="*/ 3189 h 36366"/>
                  <a:gd name="connsiteX14" fmla="*/ 14036 w 43256"/>
                  <a:gd name="connsiteY14" fmla="*/ 5051 h 36366"/>
                  <a:gd name="connsiteX15" fmla="*/ 15336 w 43256"/>
                  <a:gd name="connsiteY15" fmla="*/ 6399 h 36366"/>
                  <a:gd name="connsiteX16" fmla="*/ 4163 w 43256"/>
                  <a:gd name="connsiteY16" fmla="*/ 15648 h 36366"/>
                  <a:gd name="connsiteX17" fmla="*/ 3936 w 43256"/>
                  <a:gd name="connsiteY17" fmla="*/ 14229 h 36366"/>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34165 w 43256"/>
                  <a:gd name="connsiteY4" fmla="*/ 22813 h 35371"/>
                  <a:gd name="connsiteX5" fmla="*/ 37416 w 43256"/>
                  <a:gd name="connsiteY5" fmla="*/ 29949 h 35371"/>
                  <a:gd name="connsiteX6" fmla="*/ 41834 w 43256"/>
                  <a:gd name="connsiteY6" fmla="*/ 15213 h 35371"/>
                  <a:gd name="connsiteX7" fmla="*/ 40386 w 43256"/>
                  <a:gd name="connsiteY7" fmla="*/ 17889 h 35371"/>
                  <a:gd name="connsiteX8" fmla="*/ 38360 w 43256"/>
                  <a:gd name="connsiteY8" fmla="*/ 5285 h 35371"/>
                  <a:gd name="connsiteX9" fmla="*/ 38436 w 43256"/>
                  <a:gd name="connsiteY9" fmla="*/ 6549 h 35371"/>
                  <a:gd name="connsiteX10" fmla="*/ 29114 w 43256"/>
                  <a:gd name="connsiteY10" fmla="*/ 3811 h 35371"/>
                  <a:gd name="connsiteX11" fmla="*/ 29856 w 43256"/>
                  <a:gd name="connsiteY11" fmla="*/ 2199 h 35371"/>
                  <a:gd name="connsiteX12" fmla="*/ 22177 w 43256"/>
                  <a:gd name="connsiteY12" fmla="*/ 4579 h 35371"/>
                  <a:gd name="connsiteX13" fmla="*/ 22536 w 43256"/>
                  <a:gd name="connsiteY13" fmla="*/ 3189 h 35371"/>
                  <a:gd name="connsiteX14" fmla="*/ 14036 w 43256"/>
                  <a:gd name="connsiteY14" fmla="*/ 5051 h 35371"/>
                  <a:gd name="connsiteX15" fmla="*/ 15336 w 43256"/>
                  <a:gd name="connsiteY15" fmla="*/ 6399 h 35371"/>
                  <a:gd name="connsiteX16" fmla="*/ 4163 w 43256"/>
                  <a:gd name="connsiteY16" fmla="*/ 15648 h 35371"/>
                  <a:gd name="connsiteX17" fmla="*/ 3936 w 43256"/>
                  <a:gd name="connsiteY17"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21211 w 43256"/>
                  <a:gd name="connsiteY12" fmla="*/ 14043 h 35371"/>
                  <a:gd name="connsiteX13" fmla="*/ 5840 w 43256"/>
                  <a:gd name="connsiteY13" fmla="*/ 35331 h 35371"/>
                  <a:gd name="connsiteX14" fmla="*/ 1146 w 43256"/>
                  <a:gd name="connsiteY14" fmla="*/ 31109 h 35371"/>
                  <a:gd name="connsiteX15" fmla="*/ 2149 w 43256"/>
                  <a:gd name="connsiteY15" fmla="*/ 25410 h 35371"/>
                  <a:gd name="connsiteX16" fmla="*/ 31 w 43256"/>
                  <a:gd name="connsiteY16" fmla="*/ 19563 h 35371"/>
                  <a:gd name="connsiteX17" fmla="*/ 3899 w 43256"/>
                  <a:gd name="connsiteY17" fmla="*/ 14366 h 35371"/>
                  <a:gd name="connsiteX18" fmla="*/ 3936 w 43256"/>
                  <a:gd name="connsiteY18"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6964 w 43474"/>
                  <a:gd name="connsiteY2" fmla="*/ 34758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9570 w 43474"/>
                  <a:gd name="connsiteY2" fmla="*/ 17293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4" h="35371">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055" y="23233"/>
                      <a:pt x="43052" y="23181"/>
                    </a:cubicBezTo>
                    <a:cubicBezTo>
                      <a:pt x="42049" y="23129"/>
                      <a:pt x="38561" y="14477"/>
                      <a:pt x="35837" y="15007"/>
                    </a:cubicBezTo>
                    <a:cubicBezTo>
                      <a:pt x="32397" y="16595"/>
                      <a:pt x="26478" y="13165"/>
                      <a:pt x="21211" y="14043"/>
                    </a:cubicBezTo>
                    <a:cubicBezTo>
                      <a:pt x="15944" y="14921"/>
                      <a:pt x="9385" y="3559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474" h="35371" fill="none" extrusionOk="0">
                    <a:moveTo>
                      <a:pt x="4729" y="26036"/>
                    </a:moveTo>
                    <a:cubicBezTo>
                      <a:pt x="3845" y="26130"/>
                      <a:pt x="2961" y="25852"/>
                      <a:pt x="2196" y="25239"/>
                    </a:cubicBezTo>
                    <a:moveTo>
                      <a:pt x="9570" y="17293"/>
                    </a:moveTo>
                    <a:cubicBezTo>
                      <a:pt x="9215" y="17486"/>
                      <a:pt x="6236" y="35079"/>
                      <a:pt x="5856" y="3513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6" name="Freeform: Shape 426">
              <a:extLst>
                <a:ext uri="{FF2B5EF4-FFF2-40B4-BE49-F238E27FC236}">
                  <a16:creationId xmlns:a16="http://schemas.microsoft.com/office/drawing/2014/main" id="{B0C9005F-5D07-44AB-BF46-332BB31B7F03}"/>
                </a:ext>
              </a:extLst>
            </p:cNvPr>
            <p:cNvSpPr/>
            <p:nvPr/>
          </p:nvSpPr>
          <p:spPr>
            <a:xfrm>
              <a:off x="3904153" y="2107122"/>
              <a:ext cx="394148" cy="83762"/>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9763" h="1467274">
                  <a:moveTo>
                    <a:pt x="332515" y="508717"/>
                  </a:moveTo>
                  <a:cubicBezTo>
                    <a:pt x="472418" y="406810"/>
                    <a:pt x="580552" y="235024"/>
                    <a:pt x="892157" y="293915"/>
                  </a:cubicBezTo>
                  <a:cubicBezTo>
                    <a:pt x="1068771" y="259916"/>
                    <a:pt x="1134876" y="373057"/>
                    <a:pt x="1346503" y="427236"/>
                  </a:cubicBezTo>
                  <a:cubicBezTo>
                    <a:pt x="1414467" y="536860"/>
                    <a:pt x="1575886" y="1105134"/>
                    <a:pt x="1633043" y="1306067"/>
                  </a:cubicBezTo>
                  <a:cubicBezTo>
                    <a:pt x="1788437" y="1341708"/>
                    <a:pt x="1684192" y="1189244"/>
                    <a:pt x="1700624" y="1247054"/>
                  </a:cubicBezTo>
                  <a:cubicBezTo>
                    <a:pt x="1706416" y="1154892"/>
                    <a:pt x="1610449" y="966338"/>
                    <a:pt x="1616241" y="874176"/>
                  </a:cubicBezTo>
                  <a:cubicBezTo>
                    <a:pt x="1631409" y="809568"/>
                    <a:pt x="1552414" y="661950"/>
                    <a:pt x="1536626" y="590198"/>
                  </a:cubicBezTo>
                  <a:lnTo>
                    <a:pt x="1600000" y="590198"/>
                  </a:lnTo>
                  <a:cubicBezTo>
                    <a:pt x="1579583" y="542094"/>
                    <a:pt x="1580596" y="489226"/>
                    <a:pt x="1560179" y="441122"/>
                  </a:cubicBezTo>
                  <a:cubicBezTo>
                    <a:pt x="1541365" y="393135"/>
                    <a:pt x="1481243" y="408385"/>
                    <a:pt x="1455285" y="367542"/>
                  </a:cubicBezTo>
                  <a:lnTo>
                    <a:pt x="1514157" y="354367"/>
                  </a:lnTo>
                  <a:cubicBezTo>
                    <a:pt x="1464222" y="286788"/>
                    <a:pt x="1406057" y="200765"/>
                    <a:pt x="1320403" y="171286"/>
                  </a:cubicBezTo>
                  <a:cubicBezTo>
                    <a:pt x="1241044" y="129768"/>
                    <a:pt x="1222866" y="72335"/>
                    <a:pt x="1129220" y="83204"/>
                  </a:cubicBezTo>
                  <a:cubicBezTo>
                    <a:pt x="1147327" y="59061"/>
                    <a:pt x="1210249" y="71650"/>
                    <a:pt x="1174533" y="59724"/>
                  </a:cubicBezTo>
                  <a:cubicBezTo>
                    <a:pt x="1138817" y="47798"/>
                    <a:pt x="1009247" y="-832"/>
                    <a:pt x="914925" y="11648"/>
                  </a:cubicBezTo>
                  <a:cubicBezTo>
                    <a:pt x="821671" y="13620"/>
                    <a:pt x="730734" y="28349"/>
                    <a:pt x="649386" y="46990"/>
                  </a:cubicBezTo>
                  <a:lnTo>
                    <a:pt x="714317" y="0"/>
                  </a:lnTo>
                  <a:cubicBezTo>
                    <a:pt x="634683" y="24551"/>
                    <a:pt x="563276" y="60708"/>
                    <a:pt x="487061" y="83331"/>
                  </a:cubicBezTo>
                  <a:cubicBezTo>
                    <a:pt x="453723" y="115874"/>
                    <a:pt x="408998" y="143353"/>
                    <a:pt x="382804" y="178278"/>
                  </a:cubicBezTo>
                  <a:cubicBezTo>
                    <a:pt x="347754" y="212355"/>
                    <a:pt x="306595" y="204474"/>
                    <a:pt x="295358" y="252838"/>
                  </a:cubicBezTo>
                  <a:lnTo>
                    <a:pt x="260182" y="220934"/>
                  </a:lnTo>
                  <a:cubicBezTo>
                    <a:pt x="246822" y="283067"/>
                    <a:pt x="190033" y="321839"/>
                    <a:pt x="186198" y="383972"/>
                  </a:cubicBezTo>
                  <a:cubicBezTo>
                    <a:pt x="168909" y="446207"/>
                    <a:pt x="165906" y="484931"/>
                    <a:pt x="177191" y="556691"/>
                  </a:cubicBezTo>
                  <a:lnTo>
                    <a:pt x="130438" y="587205"/>
                  </a:lnTo>
                  <a:cubicBezTo>
                    <a:pt x="134564" y="675476"/>
                    <a:pt x="74618" y="821475"/>
                    <a:pt x="35268" y="956615"/>
                  </a:cubicBezTo>
                  <a:cubicBezTo>
                    <a:pt x="61329" y="1053075"/>
                    <a:pt x="-46165" y="1370814"/>
                    <a:pt x="24434" y="1467274"/>
                  </a:cubicBezTo>
                  <a:cubicBezTo>
                    <a:pt x="60955" y="1434707"/>
                    <a:pt x="122771" y="1134140"/>
                    <a:pt x="109285" y="1080142"/>
                  </a:cubicBezTo>
                  <a:cubicBezTo>
                    <a:pt x="101034" y="964169"/>
                    <a:pt x="214560" y="638978"/>
                    <a:pt x="332515" y="508717"/>
                  </a:cubicBezTo>
                  <a:close/>
                </a:path>
              </a:pathLst>
            </a:custGeom>
            <a:solidFill>
              <a:sysClr val="windowText" lastClr="000000">
                <a:alpha val="46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p:cNvGrpSpPr>
            <a:grpSpLocks noChangeAspect="1"/>
          </p:cNvGrpSpPr>
          <p:nvPr/>
        </p:nvGrpSpPr>
        <p:grpSpPr>
          <a:xfrm>
            <a:off x="138565" y="1522693"/>
            <a:ext cx="2129061" cy="3470235"/>
            <a:chOff x="9459188" y="3105041"/>
            <a:chExt cx="1685467" cy="2714969"/>
          </a:xfrm>
        </p:grpSpPr>
        <p:sp>
          <p:nvSpPr>
            <p:cNvPr id="106" name="Oval 105">
              <a:extLst>
                <a:ext uri="{FF2B5EF4-FFF2-40B4-BE49-F238E27FC236}">
                  <a16:creationId xmlns:a16="http://schemas.microsoft.com/office/drawing/2014/main" id="{DE140C3B-925C-457D-AD72-7BA1D9B8BA24}"/>
                </a:ext>
              </a:extLst>
            </p:cNvPr>
            <p:cNvSpPr/>
            <p:nvPr/>
          </p:nvSpPr>
          <p:spPr>
            <a:xfrm flipH="1" flipV="1">
              <a:off x="9459188" y="474378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EC03F1AA-6E7C-4576-9C1C-37B5E17235B8}"/>
                </a:ext>
              </a:extLst>
            </p:cNvPr>
            <p:cNvSpPr/>
            <p:nvPr/>
          </p:nvSpPr>
          <p:spPr>
            <a:xfrm flipH="1" flipV="1">
              <a:off x="9459188" y="4796422"/>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90140779-3970-4C53-BF75-859D03A72019}"/>
                </a:ext>
              </a:extLst>
            </p:cNvPr>
            <p:cNvSpPr/>
            <p:nvPr/>
          </p:nvSpPr>
          <p:spPr>
            <a:xfrm flipH="1" flipV="1">
              <a:off x="9459188" y="484905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633">
              <a:extLst>
                <a:ext uri="{FF2B5EF4-FFF2-40B4-BE49-F238E27FC236}">
                  <a16:creationId xmlns:a16="http://schemas.microsoft.com/office/drawing/2014/main" id="{35AC4A4D-DFE2-48B6-A0C6-E740B6A0332A}"/>
                </a:ext>
              </a:extLst>
            </p:cNvPr>
            <p:cNvSpPr/>
            <p:nvPr/>
          </p:nvSpPr>
          <p:spPr>
            <a:xfrm>
              <a:off x="9984492" y="4971836"/>
              <a:ext cx="739186" cy="848174"/>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Shape 635">
              <a:extLst>
                <a:ext uri="{FF2B5EF4-FFF2-40B4-BE49-F238E27FC236}">
                  <a16:creationId xmlns:a16="http://schemas.microsoft.com/office/drawing/2014/main" id="{92663109-D445-4FD8-BE66-E9FF572E641B}"/>
                </a:ext>
              </a:extLst>
            </p:cNvPr>
            <p:cNvSpPr/>
            <p:nvPr/>
          </p:nvSpPr>
          <p:spPr>
            <a:xfrm rot="553791">
              <a:off x="10848103" y="4707519"/>
              <a:ext cx="296552"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1" name="Freeform: Shape 636">
              <a:extLst>
                <a:ext uri="{FF2B5EF4-FFF2-40B4-BE49-F238E27FC236}">
                  <a16:creationId xmlns:a16="http://schemas.microsoft.com/office/drawing/2014/main" id="{51397B90-1BEC-47A4-A425-7F0C91233E22}"/>
                </a:ext>
              </a:extLst>
            </p:cNvPr>
            <p:cNvSpPr/>
            <p:nvPr/>
          </p:nvSpPr>
          <p:spPr>
            <a:xfrm rot="20597524" flipH="1">
              <a:off x="10626219" y="4122174"/>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Freeform: Shape 637">
              <a:extLst>
                <a:ext uri="{FF2B5EF4-FFF2-40B4-BE49-F238E27FC236}">
                  <a16:creationId xmlns:a16="http://schemas.microsoft.com/office/drawing/2014/main" id="{35416DD5-D14A-4595-A7CC-11E4BAD96C4A}"/>
                </a:ext>
              </a:extLst>
            </p:cNvPr>
            <p:cNvSpPr/>
            <p:nvPr/>
          </p:nvSpPr>
          <p:spPr>
            <a:xfrm rot="21046209" flipH="1">
              <a:off x="9538678" y="4805718"/>
              <a:ext cx="296553"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Freeform: Shape 638">
              <a:extLst>
                <a:ext uri="{FF2B5EF4-FFF2-40B4-BE49-F238E27FC236}">
                  <a16:creationId xmlns:a16="http://schemas.microsoft.com/office/drawing/2014/main" id="{B33EDA35-49BA-46CB-B689-A1C164429796}"/>
                </a:ext>
              </a:extLst>
            </p:cNvPr>
            <p:cNvSpPr/>
            <p:nvPr/>
          </p:nvSpPr>
          <p:spPr>
            <a:xfrm rot="1002476">
              <a:off x="9765601" y="4186786"/>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639">
              <a:extLst>
                <a:ext uri="{FF2B5EF4-FFF2-40B4-BE49-F238E27FC236}">
                  <a16:creationId xmlns:a16="http://schemas.microsoft.com/office/drawing/2014/main" id="{08D72778-0B37-4E11-A369-1A7492DD2DB3}"/>
                </a:ext>
              </a:extLst>
            </p:cNvPr>
            <p:cNvSpPr/>
            <p:nvPr/>
          </p:nvSpPr>
          <p:spPr>
            <a:xfrm>
              <a:off x="9930369" y="4196591"/>
              <a:ext cx="822597" cy="871937"/>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solidFill>
              <a:srgbClr val="000000"/>
            </a:solid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640">
              <a:extLst>
                <a:ext uri="{FF2B5EF4-FFF2-40B4-BE49-F238E27FC236}">
                  <a16:creationId xmlns:a16="http://schemas.microsoft.com/office/drawing/2014/main" id="{B0D12C29-38D8-41D2-B0A4-FE9D2C7C0995}"/>
                </a:ext>
              </a:extLst>
            </p:cNvPr>
            <p:cNvSpPr/>
            <p:nvPr/>
          </p:nvSpPr>
          <p:spPr>
            <a:xfrm>
              <a:off x="10249816" y="4249643"/>
              <a:ext cx="170297" cy="722193"/>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Freeform: Shape 641">
              <a:extLst>
                <a:ext uri="{FF2B5EF4-FFF2-40B4-BE49-F238E27FC236}">
                  <a16:creationId xmlns:a16="http://schemas.microsoft.com/office/drawing/2014/main" id="{75CD373E-9648-4DB2-A8A8-601C3DCAFC79}"/>
                </a:ext>
              </a:extLst>
            </p:cNvPr>
            <p:cNvSpPr/>
            <p:nvPr/>
          </p:nvSpPr>
          <p:spPr>
            <a:xfrm>
              <a:off x="10077479" y="4173941"/>
              <a:ext cx="486970" cy="217470"/>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2">
              <a:extLst>
                <a:ext uri="{FF2B5EF4-FFF2-40B4-BE49-F238E27FC236}">
                  <a16:creationId xmlns:a16="http://schemas.microsoft.com/office/drawing/2014/main" id="{9ABB7D78-6247-41F2-8438-A3A1BD193C79}"/>
                </a:ext>
              </a:extLst>
            </p:cNvPr>
            <p:cNvSpPr/>
            <p:nvPr/>
          </p:nvSpPr>
          <p:spPr>
            <a:xfrm>
              <a:off x="9822052" y="3170667"/>
              <a:ext cx="983357" cy="1119636"/>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22">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211482" y="1016857"/>
                    <a:pt x="898603" y="1173270"/>
                    <a:pt x="552529" y="1169351"/>
                  </a:cubicBezTo>
                  <a:cubicBezTo>
                    <a:pt x="206455" y="1165432"/>
                    <a:pt x="98970" y="741592"/>
                    <a:pt x="28406" y="576322"/>
                  </a:cubicBezTo>
                  <a:close/>
                </a:path>
              </a:pathLst>
            </a:custGeom>
            <a:solidFill>
              <a:srgbClr val="FCC487"/>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18" name="Group 117">
              <a:extLst>
                <a:ext uri="{FF2B5EF4-FFF2-40B4-BE49-F238E27FC236}">
                  <a16:creationId xmlns:a16="http://schemas.microsoft.com/office/drawing/2014/main" id="{DA402ACA-BCA0-4BE2-8781-53337447369C}"/>
                </a:ext>
              </a:extLst>
            </p:cNvPr>
            <p:cNvGrpSpPr/>
            <p:nvPr/>
          </p:nvGrpSpPr>
          <p:grpSpPr>
            <a:xfrm>
              <a:off x="10403342" y="3506812"/>
              <a:ext cx="278996" cy="177615"/>
              <a:chOff x="2292924" y="1146401"/>
              <a:chExt cx="366419" cy="234125"/>
            </a:xfrm>
          </p:grpSpPr>
          <p:sp>
            <p:nvSpPr>
              <p:cNvPr id="131" name="Oval 5">
                <a:extLst>
                  <a:ext uri="{FF2B5EF4-FFF2-40B4-BE49-F238E27FC236}">
                    <a16:creationId xmlns:a16="http://schemas.microsoft.com/office/drawing/2014/main" id="{BD17D29C-4052-4EC7-9100-F70D6D2AE508}"/>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Oval 4">
                <a:extLst>
                  <a:ext uri="{FF2B5EF4-FFF2-40B4-BE49-F238E27FC236}">
                    <a16:creationId xmlns:a16="http://schemas.microsoft.com/office/drawing/2014/main" id="{04D50277-62FB-4804-BC05-756819B900BD}"/>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9977555C-0B15-4B74-AD4B-292E9FF71F87}"/>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00AC7B07-B1DE-47DF-A4AC-EBF80C202FD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CA2C76DC-E3D2-4201-B098-200E1B510915}"/>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1C7F9FCE-0FB4-4782-86B5-F13C85B084DF}"/>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9" name="Group 118">
              <a:extLst>
                <a:ext uri="{FF2B5EF4-FFF2-40B4-BE49-F238E27FC236}">
                  <a16:creationId xmlns:a16="http://schemas.microsoft.com/office/drawing/2014/main" id="{3BA70BBE-8F42-4F33-A96D-BF62E330A3F5}"/>
                </a:ext>
              </a:extLst>
            </p:cNvPr>
            <p:cNvGrpSpPr/>
            <p:nvPr/>
          </p:nvGrpSpPr>
          <p:grpSpPr>
            <a:xfrm>
              <a:off x="10236701" y="3909841"/>
              <a:ext cx="273497" cy="193375"/>
              <a:chOff x="2751023" y="2876401"/>
              <a:chExt cx="306685" cy="217634"/>
            </a:xfrm>
          </p:grpSpPr>
          <p:sp>
            <p:nvSpPr>
              <p:cNvPr id="129" name="Chord 14349">
                <a:extLst>
                  <a:ext uri="{FF2B5EF4-FFF2-40B4-BE49-F238E27FC236}">
                    <a16:creationId xmlns:a16="http://schemas.microsoft.com/office/drawing/2014/main" id="{05DC21DC-CED0-4A10-A562-DE31DC5A7F8C}"/>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0" name="Chord 14349">
                <a:extLst>
                  <a:ext uri="{FF2B5EF4-FFF2-40B4-BE49-F238E27FC236}">
                    <a16:creationId xmlns:a16="http://schemas.microsoft.com/office/drawing/2014/main" id="{32F0E967-EE11-468F-90AD-5C8B71CCCF2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0" name="Freeform: Shape 646">
              <a:extLst>
                <a:ext uri="{FF2B5EF4-FFF2-40B4-BE49-F238E27FC236}">
                  <a16:creationId xmlns:a16="http://schemas.microsoft.com/office/drawing/2014/main" id="{EAC26A3F-F153-4923-9D79-294AD552709A}"/>
                </a:ext>
              </a:extLst>
            </p:cNvPr>
            <p:cNvSpPr/>
            <p:nvPr/>
          </p:nvSpPr>
          <p:spPr>
            <a:xfrm>
              <a:off x="10301719" y="3742865"/>
              <a:ext cx="89322" cy="7704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Freeform: Shape 647">
              <a:extLst>
                <a:ext uri="{FF2B5EF4-FFF2-40B4-BE49-F238E27FC236}">
                  <a16:creationId xmlns:a16="http://schemas.microsoft.com/office/drawing/2014/main" id="{9C113D1F-F308-4314-A54C-07E076DBD183}"/>
                </a:ext>
              </a:extLst>
            </p:cNvPr>
            <p:cNvSpPr/>
            <p:nvPr/>
          </p:nvSpPr>
          <p:spPr>
            <a:xfrm>
              <a:off x="9818530" y="3105041"/>
              <a:ext cx="1018851" cy="689275"/>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67221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5843 w 338534"/>
                <a:gd name="connsiteY3" fmla="*/ 57954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7492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45379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9076 w 338940"/>
                <a:gd name="connsiteY0" fmla="*/ 216351 h 216351"/>
                <a:gd name="connsiteX1" fmla="*/ 326062 w 338940"/>
                <a:gd name="connsiteY1" fmla="*/ 111810 h 216351"/>
                <a:gd name="connsiteX2" fmla="*/ 266904 w 338940"/>
                <a:gd name="connsiteY2" fmla="*/ 44139 h 216351"/>
                <a:gd name="connsiteX3" fmla="*/ 183215 w 338940"/>
                <a:gd name="connsiteY3" fmla="*/ 79366 h 216351"/>
                <a:gd name="connsiteX4" fmla="*/ 121850 w 338940"/>
                <a:gd name="connsiteY4" fmla="*/ 47460 h 216351"/>
                <a:gd name="connsiteX5" fmla="*/ 48345 w 338940"/>
                <a:gd name="connsiteY5" fmla="*/ 114917 h 216351"/>
                <a:gd name="connsiteX6" fmla="*/ 45785 w 338940"/>
                <a:gd name="connsiteY6" fmla="*/ 174812 h 216351"/>
                <a:gd name="connsiteX7" fmla="*/ 24633 w 338940"/>
                <a:gd name="connsiteY7" fmla="*/ 204305 h 216351"/>
                <a:gd name="connsiteX8" fmla="*/ 18656 w 338940"/>
                <a:gd name="connsiteY8" fmla="*/ 59258 h 216351"/>
                <a:gd name="connsiteX9" fmla="*/ 108894 w 338940"/>
                <a:gd name="connsiteY9" fmla="*/ 10193 h 216351"/>
                <a:gd name="connsiteX10" fmla="*/ 200641 w 338940"/>
                <a:gd name="connsiteY10" fmla="*/ 0 h 216351"/>
                <a:gd name="connsiteX11" fmla="*/ 270497 w 338940"/>
                <a:gd name="connsiteY11" fmla="*/ 17465 h 216351"/>
                <a:gd name="connsiteX12" fmla="*/ 328740 w 338940"/>
                <a:gd name="connsiteY12" fmla="*/ 64013 h 216351"/>
                <a:gd name="connsiteX13" fmla="*/ 329076 w 338940"/>
                <a:gd name="connsiteY13" fmla="*/ 216351 h 216351"/>
                <a:gd name="connsiteX0" fmla="*/ 324723 w 337264"/>
                <a:gd name="connsiteY0" fmla="*/ 169245 h 204305"/>
                <a:gd name="connsiteX1" fmla="*/ 326062 w 337264"/>
                <a:gd name="connsiteY1" fmla="*/ 111810 h 204305"/>
                <a:gd name="connsiteX2" fmla="*/ 266904 w 337264"/>
                <a:gd name="connsiteY2" fmla="*/ 44139 h 204305"/>
                <a:gd name="connsiteX3" fmla="*/ 183215 w 337264"/>
                <a:gd name="connsiteY3" fmla="*/ 79366 h 204305"/>
                <a:gd name="connsiteX4" fmla="*/ 121850 w 337264"/>
                <a:gd name="connsiteY4" fmla="*/ 47460 h 204305"/>
                <a:gd name="connsiteX5" fmla="*/ 48345 w 337264"/>
                <a:gd name="connsiteY5" fmla="*/ 114917 h 204305"/>
                <a:gd name="connsiteX6" fmla="*/ 45785 w 337264"/>
                <a:gd name="connsiteY6" fmla="*/ 174812 h 204305"/>
                <a:gd name="connsiteX7" fmla="*/ 24633 w 337264"/>
                <a:gd name="connsiteY7" fmla="*/ 204305 h 204305"/>
                <a:gd name="connsiteX8" fmla="*/ 18656 w 337264"/>
                <a:gd name="connsiteY8" fmla="*/ 59258 h 204305"/>
                <a:gd name="connsiteX9" fmla="*/ 108894 w 337264"/>
                <a:gd name="connsiteY9" fmla="*/ 10193 h 204305"/>
                <a:gd name="connsiteX10" fmla="*/ 200641 w 337264"/>
                <a:gd name="connsiteY10" fmla="*/ 0 h 204305"/>
                <a:gd name="connsiteX11" fmla="*/ 270497 w 337264"/>
                <a:gd name="connsiteY11" fmla="*/ 17465 h 204305"/>
                <a:gd name="connsiteX12" fmla="*/ 328740 w 337264"/>
                <a:gd name="connsiteY12" fmla="*/ 64013 h 204305"/>
                <a:gd name="connsiteX13" fmla="*/ 324723 w 337264"/>
                <a:gd name="connsiteY13" fmla="*/ 169245 h 204305"/>
                <a:gd name="connsiteX0" fmla="*/ 324723 w 337264"/>
                <a:gd name="connsiteY0" fmla="*/ 169245 h 210122"/>
                <a:gd name="connsiteX1" fmla="*/ 326062 w 337264"/>
                <a:gd name="connsiteY1" fmla="*/ 111810 h 210122"/>
                <a:gd name="connsiteX2" fmla="*/ 266904 w 337264"/>
                <a:gd name="connsiteY2" fmla="*/ 44139 h 210122"/>
                <a:gd name="connsiteX3" fmla="*/ 183215 w 337264"/>
                <a:gd name="connsiteY3" fmla="*/ 79366 h 210122"/>
                <a:gd name="connsiteX4" fmla="*/ 121850 w 337264"/>
                <a:gd name="connsiteY4" fmla="*/ 47460 h 210122"/>
                <a:gd name="connsiteX5" fmla="*/ 48345 w 337264"/>
                <a:gd name="connsiteY5" fmla="*/ 114917 h 210122"/>
                <a:gd name="connsiteX6" fmla="*/ 45785 w 337264"/>
                <a:gd name="connsiteY6" fmla="*/ 174812 h 210122"/>
                <a:gd name="connsiteX7" fmla="*/ 18607 w 337264"/>
                <a:gd name="connsiteY7" fmla="*/ 169221 h 210122"/>
                <a:gd name="connsiteX8" fmla="*/ 24633 w 337264"/>
                <a:gd name="connsiteY8" fmla="*/ 204305 h 210122"/>
                <a:gd name="connsiteX9" fmla="*/ 18656 w 337264"/>
                <a:gd name="connsiteY9" fmla="*/ 59258 h 210122"/>
                <a:gd name="connsiteX10" fmla="*/ 108894 w 337264"/>
                <a:gd name="connsiteY10" fmla="*/ 10193 h 210122"/>
                <a:gd name="connsiteX11" fmla="*/ 200641 w 337264"/>
                <a:gd name="connsiteY11" fmla="*/ 0 h 210122"/>
                <a:gd name="connsiteX12" fmla="*/ 270497 w 337264"/>
                <a:gd name="connsiteY12" fmla="*/ 17465 h 210122"/>
                <a:gd name="connsiteX13" fmla="*/ 328740 w 337264"/>
                <a:gd name="connsiteY13" fmla="*/ 64013 h 210122"/>
                <a:gd name="connsiteX14" fmla="*/ 324723 w 337264"/>
                <a:gd name="connsiteY14" fmla="*/ 169245 h 210122"/>
                <a:gd name="connsiteX0" fmla="*/ 339791 w 352332"/>
                <a:gd name="connsiteY0" fmla="*/ 169245 h 179158"/>
                <a:gd name="connsiteX1" fmla="*/ 341130 w 352332"/>
                <a:gd name="connsiteY1" fmla="*/ 111810 h 179158"/>
                <a:gd name="connsiteX2" fmla="*/ 281972 w 352332"/>
                <a:gd name="connsiteY2" fmla="*/ 44139 h 179158"/>
                <a:gd name="connsiteX3" fmla="*/ 198283 w 352332"/>
                <a:gd name="connsiteY3" fmla="*/ 79366 h 179158"/>
                <a:gd name="connsiteX4" fmla="*/ 136918 w 352332"/>
                <a:gd name="connsiteY4" fmla="*/ 47460 h 179158"/>
                <a:gd name="connsiteX5" fmla="*/ 63413 w 352332"/>
                <a:gd name="connsiteY5" fmla="*/ 114917 h 179158"/>
                <a:gd name="connsiteX6" fmla="*/ 60853 w 352332"/>
                <a:gd name="connsiteY6" fmla="*/ 174812 h 179158"/>
                <a:gd name="connsiteX7" fmla="*/ 33675 w 352332"/>
                <a:gd name="connsiteY7" fmla="*/ 169221 h 179158"/>
                <a:gd name="connsiteX8" fmla="*/ 15324 w 352332"/>
                <a:gd name="connsiteY8" fmla="*/ 160768 h 179158"/>
                <a:gd name="connsiteX9" fmla="*/ 33724 w 352332"/>
                <a:gd name="connsiteY9" fmla="*/ 59258 h 179158"/>
                <a:gd name="connsiteX10" fmla="*/ 123962 w 352332"/>
                <a:gd name="connsiteY10" fmla="*/ 10193 h 179158"/>
                <a:gd name="connsiteX11" fmla="*/ 215709 w 352332"/>
                <a:gd name="connsiteY11" fmla="*/ 0 h 179158"/>
                <a:gd name="connsiteX12" fmla="*/ 285565 w 352332"/>
                <a:gd name="connsiteY12" fmla="*/ 17465 h 179158"/>
                <a:gd name="connsiteX13" fmla="*/ 343808 w 352332"/>
                <a:gd name="connsiteY13" fmla="*/ 64013 h 179158"/>
                <a:gd name="connsiteX14" fmla="*/ 339791 w 352332"/>
                <a:gd name="connsiteY14" fmla="*/ 169245 h 179158"/>
                <a:gd name="connsiteX0" fmla="*/ 339791 w 352332"/>
                <a:gd name="connsiteY0" fmla="*/ 169245 h 185288"/>
                <a:gd name="connsiteX1" fmla="*/ 341130 w 352332"/>
                <a:gd name="connsiteY1" fmla="*/ 111810 h 185288"/>
                <a:gd name="connsiteX2" fmla="*/ 281972 w 352332"/>
                <a:gd name="connsiteY2" fmla="*/ 44139 h 185288"/>
                <a:gd name="connsiteX3" fmla="*/ 198283 w 352332"/>
                <a:gd name="connsiteY3" fmla="*/ 79366 h 185288"/>
                <a:gd name="connsiteX4" fmla="*/ 136918 w 352332"/>
                <a:gd name="connsiteY4" fmla="*/ 47460 h 185288"/>
                <a:gd name="connsiteX5" fmla="*/ 63413 w 352332"/>
                <a:gd name="connsiteY5" fmla="*/ 114917 h 185288"/>
                <a:gd name="connsiteX6" fmla="*/ 60853 w 352332"/>
                <a:gd name="connsiteY6" fmla="*/ 174812 h 185288"/>
                <a:gd name="connsiteX7" fmla="*/ 48476 w 352332"/>
                <a:gd name="connsiteY7" fmla="*/ 183495 h 185288"/>
                <a:gd name="connsiteX8" fmla="*/ 15324 w 352332"/>
                <a:gd name="connsiteY8" fmla="*/ 160768 h 185288"/>
                <a:gd name="connsiteX9" fmla="*/ 33724 w 352332"/>
                <a:gd name="connsiteY9" fmla="*/ 59258 h 185288"/>
                <a:gd name="connsiteX10" fmla="*/ 123962 w 352332"/>
                <a:gd name="connsiteY10" fmla="*/ 10193 h 185288"/>
                <a:gd name="connsiteX11" fmla="*/ 215709 w 352332"/>
                <a:gd name="connsiteY11" fmla="*/ 0 h 185288"/>
                <a:gd name="connsiteX12" fmla="*/ 285565 w 352332"/>
                <a:gd name="connsiteY12" fmla="*/ 17465 h 185288"/>
                <a:gd name="connsiteX13" fmla="*/ 343808 w 352332"/>
                <a:gd name="connsiteY13" fmla="*/ 64013 h 185288"/>
                <a:gd name="connsiteX14" fmla="*/ 339791 w 352332"/>
                <a:gd name="connsiteY14" fmla="*/ 169245 h 185288"/>
                <a:gd name="connsiteX0" fmla="*/ 324467 w 337008"/>
                <a:gd name="connsiteY0" fmla="*/ 169245 h 185288"/>
                <a:gd name="connsiteX1" fmla="*/ 325806 w 337008"/>
                <a:gd name="connsiteY1" fmla="*/ 111810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24467 w 337008"/>
                <a:gd name="connsiteY0" fmla="*/ 169245 h 185288"/>
                <a:gd name="connsiteX1" fmla="*/ 322323 w 337008"/>
                <a:gd name="connsiteY1" fmla="*/ 112524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15761 w 334761"/>
                <a:gd name="connsiteY0" fmla="*/ 171386 h 185288"/>
                <a:gd name="connsiteX1" fmla="*/ 322323 w 334761"/>
                <a:gd name="connsiteY1" fmla="*/ 112524 h 185288"/>
                <a:gd name="connsiteX2" fmla="*/ 266648 w 334761"/>
                <a:gd name="connsiteY2" fmla="*/ 44139 h 185288"/>
                <a:gd name="connsiteX3" fmla="*/ 182959 w 334761"/>
                <a:gd name="connsiteY3" fmla="*/ 79366 h 185288"/>
                <a:gd name="connsiteX4" fmla="*/ 121594 w 334761"/>
                <a:gd name="connsiteY4" fmla="*/ 47460 h 185288"/>
                <a:gd name="connsiteX5" fmla="*/ 48089 w 334761"/>
                <a:gd name="connsiteY5" fmla="*/ 114917 h 185288"/>
                <a:gd name="connsiteX6" fmla="*/ 45529 w 334761"/>
                <a:gd name="connsiteY6" fmla="*/ 174812 h 185288"/>
                <a:gd name="connsiteX7" fmla="*/ 33152 w 334761"/>
                <a:gd name="connsiteY7" fmla="*/ 183495 h 185288"/>
                <a:gd name="connsiteX8" fmla="*/ 0 w 334761"/>
                <a:gd name="connsiteY8" fmla="*/ 160768 h 185288"/>
                <a:gd name="connsiteX9" fmla="*/ 18400 w 334761"/>
                <a:gd name="connsiteY9" fmla="*/ 59258 h 185288"/>
                <a:gd name="connsiteX10" fmla="*/ 108638 w 334761"/>
                <a:gd name="connsiteY10" fmla="*/ 10193 h 185288"/>
                <a:gd name="connsiteX11" fmla="*/ 200385 w 334761"/>
                <a:gd name="connsiteY11" fmla="*/ 0 h 185288"/>
                <a:gd name="connsiteX12" fmla="*/ 270241 w 334761"/>
                <a:gd name="connsiteY12" fmla="*/ 17465 h 185288"/>
                <a:gd name="connsiteX13" fmla="*/ 328484 w 334761"/>
                <a:gd name="connsiteY13" fmla="*/ 64013 h 185288"/>
                <a:gd name="connsiteX14" fmla="*/ 315761 w 334761"/>
                <a:gd name="connsiteY14" fmla="*/ 171386 h 185288"/>
                <a:gd name="connsiteX0" fmla="*/ 315761 w 329667"/>
                <a:gd name="connsiteY0" fmla="*/ 171386 h 185288"/>
                <a:gd name="connsiteX1" fmla="*/ 322323 w 329667"/>
                <a:gd name="connsiteY1" fmla="*/ 112524 h 185288"/>
                <a:gd name="connsiteX2" fmla="*/ 266648 w 329667"/>
                <a:gd name="connsiteY2" fmla="*/ 44139 h 185288"/>
                <a:gd name="connsiteX3" fmla="*/ 182959 w 329667"/>
                <a:gd name="connsiteY3" fmla="*/ 79366 h 185288"/>
                <a:gd name="connsiteX4" fmla="*/ 121594 w 329667"/>
                <a:gd name="connsiteY4" fmla="*/ 47460 h 185288"/>
                <a:gd name="connsiteX5" fmla="*/ 48089 w 329667"/>
                <a:gd name="connsiteY5" fmla="*/ 114917 h 185288"/>
                <a:gd name="connsiteX6" fmla="*/ 45529 w 329667"/>
                <a:gd name="connsiteY6" fmla="*/ 174812 h 185288"/>
                <a:gd name="connsiteX7" fmla="*/ 33152 w 329667"/>
                <a:gd name="connsiteY7" fmla="*/ 183495 h 185288"/>
                <a:gd name="connsiteX8" fmla="*/ 0 w 329667"/>
                <a:gd name="connsiteY8" fmla="*/ 160768 h 185288"/>
                <a:gd name="connsiteX9" fmla="*/ 18400 w 329667"/>
                <a:gd name="connsiteY9" fmla="*/ 59258 h 185288"/>
                <a:gd name="connsiteX10" fmla="*/ 108638 w 329667"/>
                <a:gd name="connsiteY10" fmla="*/ 10193 h 185288"/>
                <a:gd name="connsiteX11" fmla="*/ 200385 w 329667"/>
                <a:gd name="connsiteY11" fmla="*/ 0 h 185288"/>
                <a:gd name="connsiteX12" fmla="*/ 270241 w 329667"/>
                <a:gd name="connsiteY12" fmla="*/ 17465 h 185288"/>
                <a:gd name="connsiteX13" fmla="*/ 328484 w 329667"/>
                <a:gd name="connsiteY13" fmla="*/ 64013 h 185288"/>
                <a:gd name="connsiteX14" fmla="*/ 315761 w 329667"/>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42644"/>
                <a:gd name="connsiteY0" fmla="*/ 172813 h 185288"/>
                <a:gd name="connsiteX1" fmla="*/ 322323 w 342644"/>
                <a:gd name="connsiteY1" fmla="*/ 112524 h 185288"/>
                <a:gd name="connsiteX2" fmla="*/ 266648 w 342644"/>
                <a:gd name="connsiteY2" fmla="*/ 44139 h 185288"/>
                <a:gd name="connsiteX3" fmla="*/ 182959 w 342644"/>
                <a:gd name="connsiteY3" fmla="*/ 79366 h 185288"/>
                <a:gd name="connsiteX4" fmla="*/ 121594 w 342644"/>
                <a:gd name="connsiteY4" fmla="*/ 47460 h 185288"/>
                <a:gd name="connsiteX5" fmla="*/ 48089 w 342644"/>
                <a:gd name="connsiteY5" fmla="*/ 114917 h 185288"/>
                <a:gd name="connsiteX6" fmla="*/ 45529 w 342644"/>
                <a:gd name="connsiteY6" fmla="*/ 174812 h 185288"/>
                <a:gd name="connsiteX7" fmla="*/ 33152 w 342644"/>
                <a:gd name="connsiteY7" fmla="*/ 183495 h 185288"/>
                <a:gd name="connsiteX8" fmla="*/ 0 w 342644"/>
                <a:gd name="connsiteY8" fmla="*/ 160768 h 185288"/>
                <a:gd name="connsiteX9" fmla="*/ 18400 w 342644"/>
                <a:gd name="connsiteY9" fmla="*/ 59258 h 185288"/>
                <a:gd name="connsiteX10" fmla="*/ 108638 w 342644"/>
                <a:gd name="connsiteY10" fmla="*/ 10193 h 185288"/>
                <a:gd name="connsiteX11" fmla="*/ 200385 w 342644"/>
                <a:gd name="connsiteY11" fmla="*/ 0 h 185288"/>
                <a:gd name="connsiteX12" fmla="*/ 270241 w 342644"/>
                <a:gd name="connsiteY12" fmla="*/ 17465 h 185288"/>
                <a:gd name="connsiteX13" fmla="*/ 328484 w 342644"/>
                <a:gd name="connsiteY13" fmla="*/ 64013 h 185288"/>
                <a:gd name="connsiteX14" fmla="*/ 319244 w 342644"/>
                <a:gd name="connsiteY14" fmla="*/ 172813 h 185288"/>
                <a:gd name="connsiteX0" fmla="*/ 319244 w 338713"/>
                <a:gd name="connsiteY0" fmla="*/ 172813 h 185288"/>
                <a:gd name="connsiteX1" fmla="*/ 322323 w 338713"/>
                <a:gd name="connsiteY1" fmla="*/ 112524 h 185288"/>
                <a:gd name="connsiteX2" fmla="*/ 266648 w 338713"/>
                <a:gd name="connsiteY2" fmla="*/ 44139 h 185288"/>
                <a:gd name="connsiteX3" fmla="*/ 182959 w 338713"/>
                <a:gd name="connsiteY3" fmla="*/ 79366 h 185288"/>
                <a:gd name="connsiteX4" fmla="*/ 121594 w 338713"/>
                <a:gd name="connsiteY4" fmla="*/ 47460 h 185288"/>
                <a:gd name="connsiteX5" fmla="*/ 48089 w 338713"/>
                <a:gd name="connsiteY5" fmla="*/ 114917 h 185288"/>
                <a:gd name="connsiteX6" fmla="*/ 45529 w 338713"/>
                <a:gd name="connsiteY6" fmla="*/ 174812 h 185288"/>
                <a:gd name="connsiteX7" fmla="*/ 33152 w 338713"/>
                <a:gd name="connsiteY7" fmla="*/ 183495 h 185288"/>
                <a:gd name="connsiteX8" fmla="*/ 0 w 338713"/>
                <a:gd name="connsiteY8" fmla="*/ 160768 h 185288"/>
                <a:gd name="connsiteX9" fmla="*/ 18400 w 338713"/>
                <a:gd name="connsiteY9" fmla="*/ 59258 h 185288"/>
                <a:gd name="connsiteX10" fmla="*/ 108638 w 338713"/>
                <a:gd name="connsiteY10" fmla="*/ 10193 h 185288"/>
                <a:gd name="connsiteX11" fmla="*/ 200385 w 338713"/>
                <a:gd name="connsiteY11" fmla="*/ 0 h 185288"/>
                <a:gd name="connsiteX12" fmla="*/ 270241 w 338713"/>
                <a:gd name="connsiteY12" fmla="*/ 17465 h 185288"/>
                <a:gd name="connsiteX13" fmla="*/ 328484 w 338713"/>
                <a:gd name="connsiteY13" fmla="*/ 64013 h 185288"/>
                <a:gd name="connsiteX14" fmla="*/ 319244 w 338713"/>
                <a:gd name="connsiteY14" fmla="*/ 172813 h 185288"/>
                <a:gd name="connsiteX0" fmla="*/ 321856 w 339797"/>
                <a:gd name="connsiteY0" fmla="*/ 176381 h 185288"/>
                <a:gd name="connsiteX1" fmla="*/ 322323 w 339797"/>
                <a:gd name="connsiteY1" fmla="*/ 112524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78836 w 339797"/>
                <a:gd name="connsiteY2" fmla="*/ 54131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8351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66978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97" h="188450">
                  <a:moveTo>
                    <a:pt x="321856" y="176381"/>
                  </a:moveTo>
                  <a:cubicBezTo>
                    <a:pt x="323216" y="126507"/>
                    <a:pt x="322225" y="166578"/>
                    <a:pt x="319711" y="111810"/>
                  </a:cubicBezTo>
                  <a:cubicBezTo>
                    <a:pt x="291764" y="70446"/>
                    <a:pt x="302066" y="73452"/>
                    <a:pt x="278836" y="66978"/>
                  </a:cubicBezTo>
                  <a:cubicBezTo>
                    <a:pt x="223274" y="53663"/>
                    <a:pt x="246194" y="70633"/>
                    <a:pt x="182959" y="79366"/>
                  </a:cubicBezTo>
                  <a:cubicBezTo>
                    <a:pt x="136509" y="58628"/>
                    <a:pt x="141748" y="67619"/>
                    <a:pt x="123335" y="61021"/>
                  </a:cubicBezTo>
                  <a:cubicBezTo>
                    <a:pt x="69538" y="54150"/>
                    <a:pt x="70406" y="84422"/>
                    <a:pt x="48089" y="114917"/>
                  </a:cubicBezTo>
                  <a:cubicBezTo>
                    <a:pt x="47837" y="131936"/>
                    <a:pt x="38816" y="154224"/>
                    <a:pt x="38564" y="171243"/>
                  </a:cubicBezTo>
                  <a:cubicBezTo>
                    <a:pt x="34769" y="185171"/>
                    <a:pt x="25359" y="182149"/>
                    <a:pt x="21834" y="187064"/>
                  </a:cubicBezTo>
                  <a:cubicBezTo>
                    <a:pt x="18309" y="191979"/>
                    <a:pt x="1153" y="183972"/>
                    <a:pt x="0" y="160768"/>
                  </a:cubicBezTo>
                  <a:cubicBezTo>
                    <a:pt x="2047" y="108975"/>
                    <a:pt x="-6471" y="113763"/>
                    <a:pt x="18400" y="59258"/>
                  </a:cubicBezTo>
                  <a:cubicBezTo>
                    <a:pt x="46846" y="25692"/>
                    <a:pt x="60219" y="33062"/>
                    <a:pt x="108638" y="10193"/>
                  </a:cubicBezTo>
                  <a:cubicBezTo>
                    <a:pt x="165788" y="-1184"/>
                    <a:pt x="162285" y="4233"/>
                    <a:pt x="200385" y="0"/>
                  </a:cubicBezTo>
                  <a:cubicBezTo>
                    <a:pt x="240866" y="3705"/>
                    <a:pt x="246428" y="-2909"/>
                    <a:pt x="270241" y="17465"/>
                  </a:cubicBezTo>
                  <a:cubicBezTo>
                    <a:pt x="295018" y="40359"/>
                    <a:pt x="310228" y="29088"/>
                    <a:pt x="328484" y="64013"/>
                  </a:cubicBezTo>
                  <a:cubicBezTo>
                    <a:pt x="344304" y="141854"/>
                    <a:pt x="344799" y="155819"/>
                    <a:pt x="321856" y="176381"/>
                  </a:cubicBezTo>
                  <a:close/>
                </a:path>
              </a:pathLst>
            </a:custGeom>
            <a:pattFill prst="trellis">
              <a:fgClr>
                <a:sysClr val="windowText" lastClr="000000">
                  <a:lumMod val="65000"/>
                  <a:lumOff val="35000"/>
                </a:sysClr>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B27AC867-67A4-4265-896C-504351CC427D}"/>
                </a:ext>
              </a:extLst>
            </p:cNvPr>
            <p:cNvGrpSpPr/>
            <p:nvPr/>
          </p:nvGrpSpPr>
          <p:grpSpPr>
            <a:xfrm>
              <a:off x="10023188" y="3506753"/>
              <a:ext cx="278996" cy="177615"/>
              <a:chOff x="2292924" y="1146401"/>
              <a:chExt cx="366419" cy="234125"/>
            </a:xfrm>
          </p:grpSpPr>
          <p:sp>
            <p:nvSpPr>
              <p:cNvPr id="123" name="Oval 5">
                <a:extLst>
                  <a:ext uri="{FF2B5EF4-FFF2-40B4-BE49-F238E27FC236}">
                    <a16:creationId xmlns:a16="http://schemas.microsoft.com/office/drawing/2014/main" id="{E6265BCB-9795-4415-92B7-3E1749277339}"/>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Oval 4">
                <a:extLst>
                  <a:ext uri="{FF2B5EF4-FFF2-40B4-BE49-F238E27FC236}">
                    <a16:creationId xmlns:a16="http://schemas.microsoft.com/office/drawing/2014/main" id="{296F6511-9863-4089-A6FB-C09CD1C28409}"/>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5DC3ABD3-68FE-4B39-A7A1-242560DD1EF1}"/>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DCBC0547-0A0E-419B-B709-165772664EF9}"/>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231F95E5-DEAD-4C70-AB42-821F4ECF2ABD}"/>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CE5E69BC-8703-4D7E-9FAD-B4DC04B41649}"/>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39" name="Chord 14349">
            <a:extLst>
              <a:ext uri="{FF2B5EF4-FFF2-40B4-BE49-F238E27FC236}">
                <a16:creationId xmlns:a16="http://schemas.microsoft.com/office/drawing/2014/main" id="{335A5448-2E52-4C02-89E5-E6A2576AB5A5}"/>
              </a:ext>
            </a:extLst>
          </p:cNvPr>
          <p:cNvSpPr/>
          <p:nvPr/>
        </p:nvSpPr>
        <p:spPr>
          <a:xfrm rot="12553421" flipH="1">
            <a:off x="819830" y="4911600"/>
            <a:ext cx="387433" cy="325096"/>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0" name="Chord 14349">
            <a:extLst>
              <a:ext uri="{FF2B5EF4-FFF2-40B4-BE49-F238E27FC236}">
                <a16:creationId xmlns:a16="http://schemas.microsoft.com/office/drawing/2014/main" id="{335A5448-2E52-4C02-89E5-E6A2576AB5A5}"/>
              </a:ext>
            </a:extLst>
          </p:cNvPr>
          <p:cNvSpPr/>
          <p:nvPr/>
        </p:nvSpPr>
        <p:spPr>
          <a:xfrm rot="12553421" flipH="1">
            <a:off x="1341364" y="4919800"/>
            <a:ext cx="415099" cy="338272"/>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37234A0D-45BD-4B42-A1C7-92A29BDA4B10}"/>
              </a:ext>
            </a:extLst>
          </p:cNvPr>
          <p:cNvGrpSpPr/>
          <p:nvPr/>
        </p:nvGrpSpPr>
        <p:grpSpPr>
          <a:xfrm>
            <a:off x="5929360" y="1665186"/>
            <a:ext cx="1737129" cy="3525624"/>
            <a:chOff x="12850619" y="7025110"/>
            <a:chExt cx="1704653" cy="4504386"/>
          </a:xfrm>
        </p:grpSpPr>
        <p:grpSp>
          <p:nvGrpSpPr>
            <p:cNvPr id="158" name="Group 157">
              <a:extLst>
                <a:ext uri="{FF2B5EF4-FFF2-40B4-BE49-F238E27FC236}">
                  <a16:creationId xmlns:a16="http://schemas.microsoft.com/office/drawing/2014/main" id="{A7651A6F-BA35-4559-ACFC-37B32584A625}"/>
                </a:ext>
              </a:extLst>
            </p:cNvPr>
            <p:cNvGrpSpPr/>
            <p:nvPr/>
          </p:nvGrpSpPr>
          <p:grpSpPr>
            <a:xfrm>
              <a:off x="12906306" y="10020252"/>
              <a:ext cx="1606514" cy="1509244"/>
              <a:chOff x="-2376531" y="6832600"/>
              <a:chExt cx="1606514" cy="1509244"/>
            </a:xfrm>
          </p:grpSpPr>
          <p:pic>
            <p:nvPicPr>
              <p:cNvPr id="169" name="Picture 168">
                <a:extLst>
                  <a:ext uri="{FF2B5EF4-FFF2-40B4-BE49-F238E27FC236}">
                    <a16:creationId xmlns:a16="http://schemas.microsoft.com/office/drawing/2014/main" id="{26EF2671-685E-40DC-BDA9-6E55C3B14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170" name="Rectangle 169">
                <a:extLst>
                  <a:ext uri="{FF2B5EF4-FFF2-40B4-BE49-F238E27FC236}">
                    <a16:creationId xmlns:a16="http://schemas.microsoft.com/office/drawing/2014/main" id="{6231F62A-294E-4771-8642-8992335B8142}"/>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59" name="Group 158">
              <a:extLst>
                <a:ext uri="{FF2B5EF4-FFF2-40B4-BE49-F238E27FC236}">
                  <a16:creationId xmlns:a16="http://schemas.microsoft.com/office/drawing/2014/main" id="{AB769C65-CC9F-48A4-9C9F-ABD77D79D211}"/>
                </a:ext>
              </a:extLst>
            </p:cNvPr>
            <p:cNvGrpSpPr/>
            <p:nvPr/>
          </p:nvGrpSpPr>
          <p:grpSpPr>
            <a:xfrm flipH="1">
              <a:off x="14160863" y="8711806"/>
              <a:ext cx="384447" cy="1651647"/>
              <a:chOff x="8693479" y="9726083"/>
              <a:chExt cx="384447" cy="1651647"/>
            </a:xfrm>
          </p:grpSpPr>
          <p:sp>
            <p:nvSpPr>
              <p:cNvPr id="166" name="Flowchart: Terminator 165">
                <a:extLst>
                  <a:ext uri="{FF2B5EF4-FFF2-40B4-BE49-F238E27FC236}">
                    <a16:creationId xmlns:a16="http://schemas.microsoft.com/office/drawing/2014/main" id="{C232AF15-010B-4BE9-847C-39DF4269B3DC}"/>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7" name="Flowchart: Terminator 1151">
                <a:extLst>
                  <a:ext uri="{FF2B5EF4-FFF2-40B4-BE49-F238E27FC236}">
                    <a16:creationId xmlns:a16="http://schemas.microsoft.com/office/drawing/2014/main" id="{3A796684-DC70-407A-BE4F-4504CEB6A539}"/>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8" name="Freeform: Shape 876">
                <a:extLst>
                  <a:ext uri="{FF2B5EF4-FFF2-40B4-BE49-F238E27FC236}">
                    <a16:creationId xmlns:a16="http://schemas.microsoft.com/office/drawing/2014/main" id="{52401518-55B3-4042-8B50-93818DAD4238}"/>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0" name="Group 159">
              <a:extLst>
                <a:ext uri="{FF2B5EF4-FFF2-40B4-BE49-F238E27FC236}">
                  <a16:creationId xmlns:a16="http://schemas.microsoft.com/office/drawing/2014/main" id="{48C32312-9999-456F-B145-A400B59ED52E}"/>
                </a:ext>
              </a:extLst>
            </p:cNvPr>
            <p:cNvGrpSpPr/>
            <p:nvPr/>
          </p:nvGrpSpPr>
          <p:grpSpPr>
            <a:xfrm>
              <a:off x="12895294" y="8711806"/>
              <a:ext cx="384447" cy="1651647"/>
              <a:chOff x="8541079" y="9573683"/>
              <a:chExt cx="384447" cy="1651647"/>
            </a:xfrm>
          </p:grpSpPr>
          <p:sp>
            <p:nvSpPr>
              <p:cNvPr id="163" name="Flowchart: Terminator 162">
                <a:extLst>
                  <a:ext uri="{FF2B5EF4-FFF2-40B4-BE49-F238E27FC236}">
                    <a16:creationId xmlns:a16="http://schemas.microsoft.com/office/drawing/2014/main" id="{2B384863-CDB9-4290-97F3-D15A67992289}"/>
                  </a:ext>
                </a:extLst>
              </p:cNvPr>
              <p:cNvSpPr/>
              <p:nvPr/>
            </p:nvSpPr>
            <p:spPr>
              <a:xfrm rot="11848313">
                <a:off x="8623243" y="95736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4" name="Flowchart: Terminator 1151">
                <a:extLst>
                  <a:ext uri="{FF2B5EF4-FFF2-40B4-BE49-F238E27FC236}">
                    <a16:creationId xmlns:a16="http://schemas.microsoft.com/office/drawing/2014/main" id="{C6FF66E8-C017-4712-9472-2DFFF6E71B36}"/>
                  </a:ext>
                </a:extLst>
              </p:cNvPr>
              <p:cNvSpPr/>
              <p:nvPr/>
            </p:nvSpPr>
            <p:spPr>
              <a:xfrm rot="10395193">
                <a:off x="8541079" y="103632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5" name="Freeform: Shape 873">
                <a:extLst>
                  <a:ext uri="{FF2B5EF4-FFF2-40B4-BE49-F238E27FC236}">
                    <a16:creationId xmlns:a16="http://schemas.microsoft.com/office/drawing/2014/main" id="{CF020A63-836A-47D8-84CE-6A25A140051D}"/>
                  </a:ext>
                </a:extLst>
              </p:cNvPr>
              <p:cNvSpPr/>
              <p:nvPr/>
            </p:nvSpPr>
            <p:spPr>
              <a:xfrm rot="17053984">
                <a:off x="8566081" y="108658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1" name="Rectangle 160">
              <a:extLst>
                <a:ext uri="{FF2B5EF4-FFF2-40B4-BE49-F238E27FC236}">
                  <a16:creationId xmlns:a16="http://schemas.microsoft.com/office/drawing/2014/main" id="{5606AB95-7F8C-4CE9-AB44-520A5A778CBB}"/>
                </a:ext>
              </a:extLst>
            </p:cNvPr>
            <p:cNvSpPr/>
            <p:nvPr/>
          </p:nvSpPr>
          <p:spPr>
            <a:xfrm>
              <a:off x="13237347" y="9101282"/>
              <a:ext cx="962705" cy="952932"/>
            </a:xfrm>
            <a:prstGeom prst="rect">
              <a:avLst/>
            </a:prstGeom>
            <a:solidFill>
              <a:srgbClr val="262626"/>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2" name="Picture 161">
              <a:extLst>
                <a:ext uri="{FF2B5EF4-FFF2-40B4-BE49-F238E27FC236}">
                  <a16:creationId xmlns:a16="http://schemas.microsoft.com/office/drawing/2014/main" id="{D00C255D-03DA-4459-B654-2027B06A1B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0954"/>
            <a:stretch/>
          </p:blipFill>
          <p:spPr bwMode="auto">
            <a:xfrm>
              <a:off x="12850619" y="7025110"/>
              <a:ext cx="1704653" cy="2597989"/>
            </a:xfrm>
            <a:custGeom>
              <a:avLst/>
              <a:gdLst>
                <a:gd name="connsiteX0" fmla="*/ 0 w 1574476"/>
                <a:gd name="connsiteY0" fmla="*/ 0 h 2597989"/>
                <a:gd name="connsiteX1" fmla="*/ 1574476 w 1574476"/>
                <a:gd name="connsiteY1" fmla="*/ 0 h 2597989"/>
                <a:gd name="connsiteX2" fmla="*/ 1574476 w 1574476"/>
                <a:gd name="connsiteY2" fmla="*/ 2204597 h 2597989"/>
                <a:gd name="connsiteX3" fmla="*/ 1248455 w 1574476"/>
                <a:gd name="connsiteY3" fmla="*/ 2310527 h 2597989"/>
                <a:gd name="connsiteX4" fmla="*/ 1250903 w 1574476"/>
                <a:gd name="connsiteY4" fmla="*/ 2318061 h 2597989"/>
                <a:gd name="connsiteX5" fmla="*/ 1250903 w 1574476"/>
                <a:gd name="connsiteY5" fmla="*/ 2597989 h 2597989"/>
                <a:gd name="connsiteX6" fmla="*/ 372233 w 1574476"/>
                <a:gd name="connsiteY6" fmla="*/ 2597989 h 2597989"/>
                <a:gd name="connsiteX7" fmla="*/ 372233 w 1574476"/>
                <a:gd name="connsiteY7" fmla="*/ 2388571 h 2597989"/>
                <a:gd name="connsiteX8" fmla="*/ 355711 w 1574476"/>
                <a:gd name="connsiteY8" fmla="*/ 2388571 h 2597989"/>
                <a:gd name="connsiteX9" fmla="*/ 373593 w 1574476"/>
                <a:gd name="connsiteY9" fmla="*/ 2336639 h 2597989"/>
                <a:gd name="connsiteX10" fmla="*/ 0 w 1574476"/>
                <a:gd name="connsiteY10" fmla="*/ 2208001 h 259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76" h="2597989">
                  <a:moveTo>
                    <a:pt x="0" y="0"/>
                  </a:moveTo>
                  <a:lnTo>
                    <a:pt x="1574476" y="0"/>
                  </a:lnTo>
                  <a:lnTo>
                    <a:pt x="1574476" y="2204597"/>
                  </a:lnTo>
                  <a:lnTo>
                    <a:pt x="1248455" y="2310527"/>
                  </a:lnTo>
                  <a:lnTo>
                    <a:pt x="1250903" y="2318061"/>
                  </a:lnTo>
                  <a:lnTo>
                    <a:pt x="1250903" y="2597989"/>
                  </a:lnTo>
                  <a:lnTo>
                    <a:pt x="372233" y="2597989"/>
                  </a:lnTo>
                  <a:lnTo>
                    <a:pt x="372233" y="2388571"/>
                  </a:lnTo>
                  <a:lnTo>
                    <a:pt x="355711" y="2388571"/>
                  </a:lnTo>
                  <a:lnTo>
                    <a:pt x="373593" y="2336639"/>
                  </a:lnTo>
                  <a:lnTo>
                    <a:pt x="0" y="2208001"/>
                  </a:lnTo>
                  <a:close/>
                </a:path>
              </a:pathLst>
            </a:custGeom>
            <a:noFill/>
            <a:extLst>
              <a:ext uri="{909E8E84-426E-40DD-AFC4-6F175D3DCCD1}">
                <a14:hiddenFill xmlns:a14="http://schemas.microsoft.com/office/drawing/2010/main">
                  <a:solidFill>
                    <a:srgbClr val="FFFFFF"/>
                  </a:solidFill>
                </a14:hiddenFill>
              </a:ext>
            </a:extLst>
          </p:spPr>
        </p:pic>
      </p:grpSp>
      <p:pic>
        <p:nvPicPr>
          <p:cNvPr id="171" name="Picture 9">
            <a:extLst>
              <a:ext uri="{FF2B5EF4-FFF2-40B4-BE49-F238E27FC236}">
                <a16:creationId xmlns:a16="http://schemas.microsoft.com/office/drawing/2014/main" id="{69CF2B06-34D8-4862-A63B-37E2A453BF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2341"/>
          <a:stretch/>
        </p:blipFill>
        <p:spPr bwMode="auto">
          <a:xfrm>
            <a:off x="4322178" y="1635713"/>
            <a:ext cx="1340489" cy="360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4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000"/>
                                        <p:tgtEl>
                                          <p:spTgt spid="135">
                                            <p:txEl>
                                              <p:pRg st="0" end="0"/>
                                            </p:txEl>
                                          </p:spTgt>
                                        </p:tgtEl>
                                      </p:cBhvr>
                                    </p:animEffect>
                                    <p:anim calcmode="lin" valueType="num">
                                      <p:cBhvr>
                                        <p:cTn id="8" dur="1000" fill="hold"/>
                                        <p:tgtEl>
                                          <p:spTgt spid="1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9B6EB0E2-E920-49AF-911A-9226B5D21D55}"/>
              </a:ext>
            </a:extLst>
          </p:cNvPr>
          <p:cNvSpPr/>
          <p:nvPr/>
        </p:nvSpPr>
        <p:spPr>
          <a:xfrm rot="10800000">
            <a:off x="0" y="-2"/>
            <a:ext cx="6096000" cy="6172199"/>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042F8F-422C-4A0D-9E4F-839A44D6E67B}"/>
              </a:ext>
            </a:extLst>
          </p:cNvPr>
          <p:cNvSpPr txBox="1"/>
          <p:nvPr/>
        </p:nvSpPr>
        <p:spPr>
          <a:xfrm>
            <a:off x="1283109" y="2301268"/>
            <a:ext cx="9625781" cy="1569660"/>
          </a:xfrm>
          <a:prstGeom prst="rect">
            <a:avLst/>
          </a:prstGeom>
          <a:noFill/>
        </p:spPr>
        <p:txBody>
          <a:bodyPr wrap="square" rtlCol="0">
            <a:spAutoFit/>
          </a:bodyPr>
          <a:lstStyle/>
          <a:p>
            <a:pPr algn="ctr"/>
            <a:r>
              <a:rPr lang="en-US" sz="9600" b="1" spc="300" dirty="0">
                <a:ln w="38100">
                  <a:solidFill>
                    <a:srgbClr val="000000"/>
                  </a:solidFill>
                </a:ln>
                <a:solidFill>
                  <a:srgbClr val="3DCCCA"/>
                </a:solidFill>
                <a:effectLst/>
                <a:latin typeface="Aharoni" panose="02010803020104030203" pitchFamily="2" charset="-79"/>
                <a:cs typeface="Aharoni" panose="02010803020104030203" pitchFamily="2" charset="-79"/>
              </a:rPr>
              <a:t>RESPECT</a:t>
            </a:r>
            <a:endParaRPr lang="en-US" sz="1600" b="1" spc="300" dirty="0">
              <a:ln w="38100">
                <a:solidFill>
                  <a:srgbClr val="000000"/>
                </a:solidFill>
              </a:ln>
              <a:solidFill>
                <a:srgbClr val="3DCCCA"/>
              </a:solidFill>
              <a:effectLst/>
              <a:latin typeface="Aharoni" panose="02010803020104030203" pitchFamily="2" charset="-79"/>
              <a:cs typeface="Aharoni" panose="02010803020104030203" pitchFamily="2" charset="-79"/>
            </a:endParaRPr>
          </a:p>
        </p:txBody>
      </p:sp>
      <p:sp>
        <p:nvSpPr>
          <p:cNvPr id="5" name="Diamond 4">
            <a:extLst>
              <a:ext uri="{FF2B5EF4-FFF2-40B4-BE49-F238E27FC236}">
                <a16:creationId xmlns:a16="http://schemas.microsoft.com/office/drawing/2014/main" id="{8F956849-D222-4C1F-80B2-BB5FBBA0B10A}"/>
              </a:ext>
            </a:extLst>
          </p:cNvPr>
          <p:cNvSpPr/>
          <p:nvPr/>
        </p:nvSpPr>
        <p:spPr>
          <a:xfrm>
            <a:off x="2143785" y="36582"/>
            <a:ext cx="7904433"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cxnSp>
        <p:nvCxnSpPr>
          <p:cNvPr id="7" name="Straight Connector 6">
            <a:extLst>
              <a:ext uri="{FF2B5EF4-FFF2-40B4-BE49-F238E27FC236}">
                <a16:creationId xmlns:a16="http://schemas.microsoft.com/office/drawing/2014/main" id="{29C12BAA-7C1A-438A-A8EE-DD3EB878B4E6}"/>
              </a:ext>
            </a:extLst>
          </p:cNvPr>
          <p:cNvCxnSpPr>
            <a:cxnSpLocks/>
          </p:cNvCxnSpPr>
          <p:nvPr/>
        </p:nvCxnSpPr>
        <p:spPr>
          <a:xfrm flipH="1">
            <a:off x="-1375024" y="3077704"/>
            <a:ext cx="3518807"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73F083-F271-4FF6-BFEC-BA240754A7E7}"/>
              </a:ext>
            </a:extLst>
          </p:cNvPr>
          <p:cNvCxnSpPr>
            <a:cxnSpLocks/>
          </p:cNvCxnSpPr>
          <p:nvPr/>
        </p:nvCxnSpPr>
        <p:spPr>
          <a:xfrm flipH="1">
            <a:off x="10048218" y="3077704"/>
            <a:ext cx="2143782"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E1D6FA4-DCA3-47CA-891B-9ED050910F8F}"/>
              </a:ext>
            </a:extLst>
          </p:cNvPr>
          <p:cNvSpPr txBox="1"/>
          <p:nvPr/>
        </p:nvSpPr>
        <p:spPr>
          <a:xfrm>
            <a:off x="1283109" y="3469420"/>
            <a:ext cx="9625781" cy="769441"/>
          </a:xfrm>
          <a:prstGeom prst="rect">
            <a:avLst/>
          </a:prstGeom>
          <a:noFill/>
        </p:spPr>
        <p:txBody>
          <a:bodyPr wrap="square" rtlCol="0">
            <a:spAutoFit/>
          </a:bodyPr>
          <a:lstStyle/>
          <a:p>
            <a:pPr algn="ctr"/>
            <a:r>
              <a:rPr lang="en-US" sz="4400" dirty="0">
                <a:solidFill>
                  <a:srgbClr val="FDB827"/>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OWED AND EARNED</a:t>
            </a:r>
            <a:endParaRPr lang="en-US" sz="500" dirty="0">
              <a:solidFill>
                <a:srgbClr val="FDB827"/>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4194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Isosceles Triangle 2">
            <a:extLst>
              <a:ext uri="{FF2B5EF4-FFF2-40B4-BE49-F238E27FC236}">
                <a16:creationId xmlns:a16="http://schemas.microsoft.com/office/drawing/2014/main" id="{9139555B-FEBD-418C-83B6-32674FC5C19C}"/>
              </a:ext>
            </a:extLst>
          </p:cNvPr>
          <p:cNvSpPr/>
          <p:nvPr/>
        </p:nvSpPr>
        <p:spPr>
          <a:xfrm rot="10800000">
            <a:off x="0" y="-13797"/>
            <a:ext cx="12192000" cy="617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1ABA852-8E22-42EE-82AF-17B7EC822D67}"/>
              </a:ext>
            </a:extLst>
          </p:cNvPr>
          <p:cNvCxnSpPr>
            <a:cxnSpLocks/>
          </p:cNvCxnSpPr>
          <p:nvPr/>
        </p:nvCxnSpPr>
        <p:spPr>
          <a:xfrm flipH="1">
            <a:off x="0" y="3253822"/>
            <a:ext cx="1989473"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B5A67144-2960-4479-ACCD-C0843D5FEAC9}"/>
              </a:ext>
            </a:extLst>
          </p:cNvPr>
          <p:cNvSpPr/>
          <p:nvPr/>
        </p:nvSpPr>
        <p:spPr>
          <a:xfrm>
            <a:off x="1964765" y="1436921"/>
            <a:ext cx="8262470" cy="3559592"/>
          </a:xfrm>
          <a:prstGeom prst="rect">
            <a:avLst/>
          </a:prstGeom>
          <a:solidFill>
            <a:srgbClr val="4D4D4D"/>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FCF54B5-E5F6-4DBA-B2AA-A270A4A8E20D}"/>
              </a:ext>
            </a:extLst>
          </p:cNvPr>
          <p:cNvSpPr/>
          <p:nvPr/>
        </p:nvSpPr>
        <p:spPr>
          <a:xfrm>
            <a:off x="2785539" y="2746900"/>
            <a:ext cx="6824118" cy="1384995"/>
          </a:xfrm>
          <a:prstGeom prst="rect">
            <a:avLst/>
          </a:prstGeom>
        </p:spPr>
        <p:txBody>
          <a:bodyPr wrap="square">
            <a:spAutoFit/>
          </a:bodyPr>
          <a:lstStyle/>
          <a:p>
            <a:pPr algn="ctr"/>
            <a:r>
              <a:rPr lang="en-US" sz="2800" dirty="0">
                <a:solidFill>
                  <a:srgbClr val="FFCC06"/>
                </a:solidFill>
                <a:latin typeface="Guardian"/>
              </a:rPr>
              <a:t>Owed respect is the due regard for the feelings, wishes, rights, or traditions of others.</a:t>
            </a:r>
            <a:endParaRPr lang="en-US" sz="2800" dirty="0">
              <a:solidFill>
                <a:srgbClr val="FFCC06"/>
              </a:solidFill>
            </a:endParaRPr>
          </a:p>
        </p:txBody>
      </p:sp>
      <p:sp>
        <p:nvSpPr>
          <p:cNvPr id="6" name="TextBox 5">
            <a:extLst>
              <a:ext uri="{FF2B5EF4-FFF2-40B4-BE49-F238E27FC236}">
                <a16:creationId xmlns:a16="http://schemas.microsoft.com/office/drawing/2014/main" id="{E026CAE0-4B04-401A-9AE4-B032D7CCBCF1}"/>
              </a:ext>
            </a:extLst>
          </p:cNvPr>
          <p:cNvSpPr txBox="1"/>
          <p:nvPr/>
        </p:nvSpPr>
        <p:spPr>
          <a:xfrm>
            <a:off x="2598056" y="1997061"/>
            <a:ext cx="7199085" cy="584775"/>
          </a:xfrm>
          <a:prstGeom prst="rect">
            <a:avLst/>
          </a:prstGeom>
          <a:noFill/>
        </p:spPr>
        <p:txBody>
          <a:bodyPr wrap="square" rtlCol="0">
            <a:spAutoFit/>
          </a:bodyPr>
          <a:lstStyle/>
          <a:p>
            <a:pPr algn="ctr"/>
            <a:r>
              <a:rPr lang="en-US" sz="3200" b="1" dirty="0">
                <a:solidFill>
                  <a:srgbClr val="FFCC06"/>
                </a:solidFill>
              </a:rPr>
              <a:t>Type 1: </a:t>
            </a:r>
            <a:r>
              <a:rPr lang="en-US" sz="3200" b="1" i="1" dirty="0">
                <a:solidFill>
                  <a:srgbClr val="FFCC06"/>
                </a:solidFill>
              </a:rPr>
              <a:t>Owed</a:t>
            </a:r>
            <a:r>
              <a:rPr lang="en-US" sz="3200" b="1" dirty="0">
                <a:solidFill>
                  <a:srgbClr val="FFCC06"/>
                </a:solidFill>
              </a:rPr>
              <a:t> Respect</a:t>
            </a:r>
          </a:p>
        </p:txBody>
      </p:sp>
      <p:sp>
        <p:nvSpPr>
          <p:cNvPr id="34" name="TextBox 33">
            <a:extLst>
              <a:ext uri="{FF2B5EF4-FFF2-40B4-BE49-F238E27FC236}">
                <a16:creationId xmlns:a16="http://schemas.microsoft.com/office/drawing/2014/main" id="{A4C6205F-7944-4D3D-8E18-D3A054DAD83F}"/>
              </a:ext>
            </a:extLst>
          </p:cNvPr>
          <p:cNvSpPr txBox="1"/>
          <p:nvPr/>
        </p:nvSpPr>
        <p:spPr>
          <a:xfrm>
            <a:off x="0" y="-1797"/>
            <a:ext cx="10227235" cy="974057"/>
          </a:xfrm>
          <a:custGeom>
            <a:avLst/>
            <a:gdLst>
              <a:gd name="connsiteX0" fmla="*/ 0 w 7692514"/>
              <a:gd name="connsiteY0" fmla="*/ 487029 h 974057"/>
              <a:gd name="connsiteX1" fmla="*/ 243514 w 7692514"/>
              <a:gd name="connsiteY1" fmla="*/ 0 h 974057"/>
              <a:gd name="connsiteX2" fmla="*/ 7449000 w 7692514"/>
              <a:gd name="connsiteY2" fmla="*/ 0 h 974057"/>
              <a:gd name="connsiteX3" fmla="*/ 7692514 w 7692514"/>
              <a:gd name="connsiteY3" fmla="*/ 487029 h 974057"/>
              <a:gd name="connsiteX4" fmla="*/ 7449000 w 7692514"/>
              <a:gd name="connsiteY4" fmla="*/ 974057 h 974057"/>
              <a:gd name="connsiteX5" fmla="*/ 243514 w 7692514"/>
              <a:gd name="connsiteY5" fmla="*/ 974057 h 974057"/>
              <a:gd name="connsiteX6" fmla="*/ 0 w 7692514"/>
              <a:gd name="connsiteY6" fmla="*/ 487029 h 974057"/>
              <a:gd name="connsiteX0" fmla="*/ 0 w 7449000"/>
              <a:gd name="connsiteY0" fmla="*/ 974057 h 974057"/>
              <a:gd name="connsiteX1" fmla="*/ 0 w 7449000"/>
              <a:gd name="connsiteY1" fmla="*/ 0 h 974057"/>
              <a:gd name="connsiteX2" fmla="*/ 7205486 w 7449000"/>
              <a:gd name="connsiteY2" fmla="*/ 0 h 974057"/>
              <a:gd name="connsiteX3" fmla="*/ 7449000 w 7449000"/>
              <a:gd name="connsiteY3" fmla="*/ 487029 h 974057"/>
              <a:gd name="connsiteX4" fmla="*/ 7205486 w 7449000"/>
              <a:gd name="connsiteY4" fmla="*/ 974057 h 974057"/>
              <a:gd name="connsiteX5" fmla="*/ 0 w 7449000"/>
              <a:gd name="connsiteY5" fmla="*/ 974057 h 9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000" h="974057">
                <a:moveTo>
                  <a:pt x="0" y="974057"/>
                </a:moveTo>
                <a:lnTo>
                  <a:pt x="0" y="0"/>
                </a:lnTo>
                <a:lnTo>
                  <a:pt x="7205486" y="0"/>
                </a:lnTo>
                <a:lnTo>
                  <a:pt x="7449000" y="487029"/>
                </a:lnTo>
                <a:lnTo>
                  <a:pt x="7205486" y="974057"/>
                </a:lnTo>
                <a:lnTo>
                  <a:pt x="0" y="974057"/>
                </a:lnTo>
                <a:close/>
              </a:path>
            </a:pathLst>
          </a:custGeom>
          <a:solidFill>
            <a:srgbClr val="FFCC06"/>
          </a:solidFill>
        </p:spPr>
        <p:txBody>
          <a:bodyPr wrap="square" lIns="1005840" tIns="91440" rIns="0" bIns="0" rtlCol="0" anchor="ctr">
            <a:noAutofit/>
          </a:bodyPr>
          <a:lstStyle/>
          <a:p>
            <a:pPr>
              <a:lnSpc>
                <a:spcPct val="70000"/>
              </a:lnSpc>
            </a:pPr>
            <a:r>
              <a:rPr lang="en-US" sz="3600" b="1" dirty="0">
                <a:solidFill>
                  <a:srgbClr val="4D4D4D"/>
                </a:solidFill>
              </a:rPr>
              <a:t>What are some other examples of people you know whom you give or receive respect from? </a:t>
            </a:r>
            <a:endParaRPr lang="en-US" sz="2400" b="1" dirty="0">
              <a:solidFill>
                <a:srgbClr val="4D4D4D"/>
              </a:solidFill>
            </a:endParaRPr>
          </a:p>
        </p:txBody>
      </p:sp>
      <p:pic>
        <p:nvPicPr>
          <p:cNvPr id="35" name="Picture 6" descr="Image result for question mark flat art">
            <a:extLst>
              <a:ext uri="{FF2B5EF4-FFF2-40B4-BE49-F238E27FC236}">
                <a16:creationId xmlns:a16="http://schemas.microsoft.com/office/drawing/2014/main" id="{8071D652-3EEA-45D6-9981-782013070D5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9927" t="8880" r="20342" b="8290"/>
          <a:stretch/>
        </p:blipFill>
        <p:spPr bwMode="auto">
          <a:xfrm>
            <a:off x="97974" y="106110"/>
            <a:ext cx="756466" cy="758242"/>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31" descr="FSD PPP Temp 2.png">
            <a:extLst>
              <a:ext uri="{FF2B5EF4-FFF2-40B4-BE49-F238E27FC236}">
                <a16:creationId xmlns:a16="http://schemas.microsoft.com/office/drawing/2014/main" id="{4CB40F69-3D4F-4181-942B-037B14697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
        <p:nvSpPr>
          <p:cNvPr id="33" name="Oval 32">
            <a:extLst>
              <a:ext uri="{FF2B5EF4-FFF2-40B4-BE49-F238E27FC236}">
                <a16:creationId xmlns:a16="http://schemas.microsoft.com/office/drawing/2014/main" id="{7008F243-DF94-496E-A8F1-04E3906B7257}"/>
              </a:ext>
            </a:extLst>
          </p:cNvPr>
          <p:cNvSpPr/>
          <p:nvPr/>
        </p:nvSpPr>
        <p:spPr>
          <a:xfrm>
            <a:off x="670505" y="2513664"/>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Store Cashier</a:t>
            </a: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99461" l="5645" r="94355">
                        <a14:foregroundMark x1="13710" y1="58491" x2="13710" y2="58491"/>
                        <a14:foregroundMark x1="7258" y1="25067" x2="7258" y2="25067"/>
                        <a14:foregroundMark x1="13306" y1="23989" x2="13306" y2="23989"/>
                        <a14:foregroundMark x1="44355" y1="31536" x2="44355" y2="31536"/>
                        <a14:foregroundMark x1="62500" y1="52022" x2="62500" y2="52022"/>
                        <a14:foregroundMark x1="64919" y1="64960" x2="64919" y2="64960"/>
                        <a14:foregroundMark x1="80645" y1="57143" x2="80645" y2="57143"/>
                        <a14:foregroundMark x1="20161" y1="57412" x2="20161" y2="57412"/>
                        <a14:foregroundMark x1="30242" y1="53908" x2="30242" y2="53908"/>
                        <a14:foregroundMark x1="41935" y1="59838" x2="41935" y2="59838"/>
                        <a14:foregroundMark x1="51613" y1="71698" x2="51613" y2="71698"/>
                        <a14:foregroundMark x1="61694" y1="47439" x2="62903" y2="47170"/>
                        <a14:foregroundMark x1="69355" y1="47170" x2="69355" y2="47170"/>
                        <a14:foregroundMark x1="40323" y1="6739" x2="40323" y2="6739"/>
                        <a14:foregroundMark x1="40323" y1="5660" x2="40323" y2="5660"/>
                        <a14:foregroundMark x1="94355" y1="71968" x2="94355" y2="71968"/>
                        <a14:foregroundMark x1="64516" y1="88949" x2="64516" y2="88949"/>
                        <a14:foregroundMark x1="71774" y1="89218" x2="71774" y2="89218"/>
                        <a14:foregroundMark x1="58065" y1="59838" x2="58065" y2="59838"/>
                        <a14:foregroundMark x1="52823" y1="81132" x2="52823" y2="81132"/>
                        <a14:foregroundMark x1="42742" y1="65499" x2="42742" y2="65499"/>
                        <a14:foregroundMark x1="31452" y1="58491" x2="31452" y2="58491"/>
                        <a14:foregroundMark x1="34274" y1="49596" x2="34274" y2="49596"/>
                        <a14:foregroundMark x1="37903" y1="53369" x2="37903" y2="53369"/>
                        <a14:foregroundMark x1="53629" y1="52561" x2="53629" y2="52561"/>
                        <a14:foregroundMark x1="75806" y1="46900" x2="75806" y2="46900"/>
                        <a14:foregroundMark x1="72984" y1="59299" x2="72984" y2="59299"/>
                        <a14:foregroundMark x1="79435" y1="61456" x2="79435" y2="61456"/>
                        <a14:foregroundMark x1="48387" y1="47439" x2="48387" y2="47439"/>
                        <a14:foregroundMark x1="49597" y1="50404" x2="49597" y2="50404"/>
                        <a14:foregroundMark x1="36290" y1="50943" x2="36290" y2="50943"/>
                        <a14:foregroundMark x1="35484" y1="48518" x2="35484" y2="48518"/>
                        <a14:foregroundMark x1="41532" y1="47978" x2="41532" y2="47978"/>
                        <a14:foregroundMark x1="58468" y1="58491" x2="59677" y2="58221"/>
                        <a14:foregroundMark x1="63710" y1="57412" x2="63710" y2="57412"/>
                        <a14:foregroundMark x1="70161" y1="53369" x2="70161" y2="53369"/>
                        <a14:foregroundMark x1="76613" y1="51752" x2="76613" y2="51752"/>
                        <a14:foregroundMark x1="64919" y1="46092" x2="64919" y2="46092"/>
                        <a14:foregroundMark x1="68145" y1="43127" x2="68145" y2="43127"/>
                        <a14:foregroundMark x1="52419" y1="78976" x2="52419" y2="78976"/>
                        <a14:foregroundMark x1="79435" y1="66038" x2="79435" y2="66038"/>
                        <a14:foregroundMark x1="28629" y1="52022" x2="28629" y2="52022"/>
                        <a14:foregroundMark x1="29032" y1="56334" x2="29032" y2="56334"/>
                        <a14:foregroundMark x1="37097" y1="56604" x2="37097" y2="56604"/>
                        <a14:foregroundMark x1="43952" y1="61456" x2="43952" y2="61456"/>
                        <a14:foregroundMark x1="40726" y1="61995" x2="40726" y2="61995"/>
                        <a14:foregroundMark x1="46371" y1="70081" x2="46371" y2="70081"/>
                        <a14:foregroundMark x1="47177" y1="67116" x2="47177" y2="67116"/>
                        <a14:foregroundMark x1="45565" y1="63881" x2="45565" y2="63881"/>
                        <a14:foregroundMark x1="43548" y1="63881" x2="43548" y2="63881"/>
                        <a14:foregroundMark x1="49194" y1="67116" x2="49194" y2="67116"/>
                        <a14:foregroundMark x1="49597" y1="71159" x2="49597" y2="71159"/>
                        <a14:foregroundMark x1="52419" y1="72776" x2="52419" y2="72776"/>
                        <a14:foregroundMark x1="54435" y1="73046" x2="54435" y2="73046"/>
                        <a14:foregroundMark x1="55645" y1="75741" x2="55645" y2="75741"/>
                        <a14:foregroundMark x1="63710" y1="64151" x2="63710" y2="65768"/>
                        <a14:foregroundMark x1="66129" y1="67925" x2="66129" y2="67925"/>
                        <a14:foregroundMark x1="67742" y1="71429" x2="67742" y2="71429"/>
                        <a14:foregroundMark x1="63306" y1="69272" x2="63306" y2="69272"/>
                        <a14:foregroundMark x1="81452" y1="59299" x2="81452" y2="59299"/>
                        <a14:foregroundMark x1="83871" y1="57143" x2="83871" y2="57143"/>
                        <a14:foregroundMark x1="77419" y1="54178" x2="77419" y2="54178"/>
                        <a14:foregroundMark x1="72984" y1="49057" x2="72984" y2="49057"/>
                        <a14:foregroundMark x1="77823" y1="49596" x2="77823" y2="49596"/>
                        <a14:foregroundMark x1="82661" y1="50674" x2="82661" y2="50674"/>
                        <a14:foregroundMark x1="78226" y1="46900" x2="78226" y2="46900"/>
                        <a14:foregroundMark x1="74194" y1="43666" x2="74194" y2="43666"/>
                        <a14:foregroundMark x1="73790" y1="42049" x2="73790" y2="42049"/>
                        <a14:foregroundMark x1="79032" y1="44744" x2="79032" y2="44744"/>
                        <a14:foregroundMark x1="78629" y1="43666" x2="78629" y2="43666"/>
                        <a14:foregroundMark x1="77823" y1="40701" x2="77823" y2="40701"/>
                        <a14:foregroundMark x1="81452" y1="43396" x2="81452" y2="43396"/>
                        <a14:foregroundMark x1="44355" y1="51482" x2="44355" y2="51482"/>
                        <a14:foregroundMark x1="11290" y1="18329" x2="11290" y2="18329"/>
                        <a14:foregroundMark x1="13710" y1="20755" x2="13710" y2="20755"/>
                        <a14:foregroundMark x1="16129" y1="27493" x2="16129" y2="27493"/>
                        <a14:foregroundMark x1="13710" y1="30997" x2="13710" y2="30997"/>
                        <a14:foregroundMark x1="7258" y1="20755" x2="7258" y2="20755"/>
                      </a14:backgroundRemoval>
                    </a14:imgEffect>
                  </a14:imgLayer>
                </a14:imgProps>
              </a:ext>
              <a:ext uri="{28A0092B-C50C-407E-A947-70E740481C1C}">
                <a14:useLocalDpi xmlns:a14="http://schemas.microsoft.com/office/drawing/2010/main" val="0"/>
              </a:ext>
            </a:extLst>
          </a:blip>
          <a:stretch>
            <a:fillRect/>
          </a:stretch>
        </p:blipFill>
        <p:spPr>
          <a:xfrm>
            <a:off x="670505" y="4146815"/>
            <a:ext cx="1331760" cy="1993699"/>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697" b="89895" l="9907" r="89783">
                        <a14:foregroundMark x1="38080" y1="36934" x2="38080" y2="36934"/>
                      </a14:backgroundRemoval>
                    </a14:imgEffect>
                  </a14:imgLayer>
                </a14:imgProps>
              </a:ext>
              <a:ext uri="{28A0092B-C50C-407E-A947-70E740481C1C}">
                <a14:useLocalDpi xmlns:a14="http://schemas.microsoft.com/office/drawing/2010/main" val="0"/>
              </a:ext>
            </a:extLst>
          </a:blip>
          <a:stretch>
            <a:fillRect/>
          </a:stretch>
        </p:blipFill>
        <p:spPr>
          <a:xfrm>
            <a:off x="2808607" y="4448752"/>
            <a:ext cx="2293173" cy="2033176"/>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6111" y1="28595" x2="36111" y2="28595"/>
                        <a14:foregroundMark x1="34314" y1="45425" x2="34314" y2="45425"/>
                        <a14:foregroundMark x1="39542" y1="52288" x2="39542" y2="52288"/>
                        <a14:foregroundMark x1="81699" y1="26471" x2="81699" y2="26471"/>
                        <a14:foregroundMark x1="85131" y1="27451" x2="85131" y2="27451"/>
                        <a14:foregroundMark x1="81699" y1="30556" x2="81699" y2="30556"/>
                        <a14:foregroundMark x1="84967" y1="30065" x2="84967" y2="30065"/>
                        <a14:foregroundMark x1="84967" y1="31863" x2="84967" y2="31863"/>
                        <a14:foregroundMark x1="81209" y1="31536" x2="81209" y2="31536"/>
                        <a14:foregroundMark x1="38072" y1="47386" x2="38072" y2="47386"/>
                        <a14:foregroundMark x1="33660" y1="51797" x2="33660" y2="51797"/>
                        <a14:foregroundMark x1="36275" y1="60294" x2="36275" y2="60294"/>
                        <a14:foregroundMark x1="39216" y1="44935" x2="39216" y2="44935"/>
                        <a14:foregroundMark x1="36438" y1="44444" x2="36438" y2="44444"/>
                      </a14:backgroundRemoval>
                    </a14:imgEffect>
                  </a14:imgLayer>
                </a14:imgProps>
              </a:ext>
              <a:ext uri="{28A0092B-C50C-407E-A947-70E740481C1C}">
                <a14:useLocalDpi xmlns:a14="http://schemas.microsoft.com/office/drawing/2010/main" val="0"/>
              </a:ext>
            </a:extLst>
          </a:blip>
          <a:stretch>
            <a:fillRect/>
          </a:stretch>
        </p:blipFill>
        <p:spPr>
          <a:xfrm>
            <a:off x="5407484" y="3898943"/>
            <a:ext cx="2729010" cy="2640403"/>
          </a:xfrm>
          <a:prstGeom prst="rect">
            <a:avLst/>
          </a:prstGeom>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6536" b="93464" l="9804" r="91667">
                        <a14:foregroundMark x1="20915" y1="41830" x2="20915" y2="41830"/>
                        <a14:foregroundMark x1="20588" y1="32026" x2="20588" y2="32026"/>
                        <a14:foregroundMark x1="21405" y1="20915" x2="21405" y2="20915"/>
                        <a14:foregroundMark x1="25327" y1="16340" x2="25327" y2="16340"/>
                        <a14:foregroundMark x1="44444" y1="17484" x2="44444" y2="17484"/>
                        <a14:foregroundMark x1="47059" y1="17484" x2="47059" y2="17484"/>
                        <a14:foregroundMark x1="35948" y1="15033" x2="35948" y2="15033"/>
                        <a14:foregroundMark x1="39379" y1="31209" x2="39379" y2="31209"/>
                        <a14:foregroundMark x1="38072" y1="24346" x2="38072" y2="24346"/>
                        <a14:foregroundMark x1="74673" y1="33660" x2="74673" y2="33660"/>
                        <a14:foregroundMark x1="70915" y1="39216" x2="70915" y2="39216"/>
                        <a14:foregroundMark x1="72549" y1="44771" x2="72549" y2="44771"/>
                        <a14:foregroundMark x1="72222" y1="57190" x2="72222" y2="57190"/>
                        <a14:foregroundMark x1="27778" y1="78922" x2="27778" y2="78922"/>
                        <a14:foregroundMark x1="13725" y1="50000" x2="13725" y2="50000"/>
                        <a14:foregroundMark x1="15523" y1="33660" x2="15523" y2="33660"/>
                        <a14:foregroundMark x1="29902" y1="39216" x2="29902" y2="39216"/>
                        <a14:foregroundMark x1="26961" y1="38072" x2="26961" y2="38072"/>
                        <a14:foregroundMark x1="33824" y1="37582" x2="33824" y2="37582"/>
                        <a14:foregroundMark x1="14216" y1="40523" x2="14216" y2="40523"/>
                        <a14:foregroundMark x1="48203" y1="88235" x2="48203" y2="88235"/>
                        <a14:foregroundMark x1="26961" y1="89216" x2="26961" y2="89216"/>
                        <a14:foregroundMark x1="87908" y1="88725" x2="87908" y2="88725"/>
                        <a14:foregroundMark x1="74020" y1="52451" x2="74020" y2="52451"/>
                        <a14:foregroundMark x1="74673" y1="58987" x2="74673" y2="58987"/>
                        <a14:foregroundMark x1="68627" y1="44444" x2="68627" y2="44444"/>
                        <a14:foregroundMark x1="69118" y1="46895" x2="69118" y2="46895"/>
                        <a14:foregroundMark x1="73366" y1="48529" x2="73366" y2="48529"/>
                        <a14:foregroundMark x1="15033" y1="30719" x2="15033" y2="30719"/>
                        <a14:foregroundMark x1="40033" y1="23856" x2="40033" y2="23856"/>
                        <a14:foregroundMark x1="39706" y1="20752" x2="39706" y2="20752"/>
                        <a14:foregroundMark x1="49510" y1="20752" x2="49510" y2="20752"/>
                        <a14:foregroundMark x1="49020" y1="18464" x2="49020" y2="18464"/>
                        <a14:foregroundMark x1="43791" y1="14379" x2="43791" y2="14379"/>
                        <a14:foregroundMark x1="38399" y1="12908" x2="38399" y2="12908"/>
                        <a14:foregroundMark x1="32843" y1="13072" x2="32843" y2="13072"/>
                        <a14:foregroundMark x1="41667" y1="13399" x2="41667" y2="13399"/>
                        <a14:foregroundMark x1="71732" y1="35621" x2="71732" y2="35621"/>
                        <a14:foregroundMark x1="71405" y1="34641" x2="71405" y2="34641"/>
                      </a14:backgroundRemoval>
                    </a14:imgEffect>
                  </a14:imgLayer>
                </a14:imgProps>
              </a:ext>
              <a:ext uri="{28A0092B-C50C-407E-A947-70E740481C1C}">
                <a14:useLocalDpi xmlns:a14="http://schemas.microsoft.com/office/drawing/2010/main" val="0"/>
              </a:ext>
            </a:extLst>
          </a:blip>
          <a:stretch>
            <a:fillRect/>
          </a:stretch>
        </p:blipFill>
        <p:spPr>
          <a:xfrm>
            <a:off x="8274536" y="4268665"/>
            <a:ext cx="2090741" cy="2090741"/>
          </a:xfrm>
          <a:prstGeom prst="rect">
            <a:avLst/>
          </a:prstGeom>
        </p:spPr>
      </p:pic>
      <p:sp>
        <p:nvSpPr>
          <p:cNvPr id="18" name="Oval 17">
            <a:extLst>
              <a:ext uri="{FF2B5EF4-FFF2-40B4-BE49-F238E27FC236}">
                <a16:creationId xmlns:a16="http://schemas.microsoft.com/office/drawing/2014/main" id="{12C268CE-B228-4D17-A6DD-B41272D4A43A}"/>
              </a:ext>
            </a:extLst>
          </p:cNvPr>
          <p:cNvSpPr/>
          <p:nvPr/>
        </p:nvSpPr>
        <p:spPr>
          <a:xfrm>
            <a:off x="1290550" y="1180309"/>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Mail Carrier</a:t>
            </a:r>
          </a:p>
        </p:txBody>
      </p:sp>
      <p:sp>
        <p:nvSpPr>
          <p:cNvPr id="19" name="Oval 18">
            <a:extLst>
              <a:ext uri="{FF2B5EF4-FFF2-40B4-BE49-F238E27FC236}">
                <a16:creationId xmlns:a16="http://schemas.microsoft.com/office/drawing/2014/main" id="{1D0FA1E5-764C-436B-8C73-D329EBEE973C}"/>
              </a:ext>
            </a:extLst>
          </p:cNvPr>
          <p:cNvSpPr/>
          <p:nvPr/>
        </p:nvSpPr>
        <p:spPr>
          <a:xfrm>
            <a:off x="8748363" y="1055978"/>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Custodians</a:t>
            </a:r>
          </a:p>
        </p:txBody>
      </p:sp>
      <p:sp>
        <p:nvSpPr>
          <p:cNvPr id="20" name="Oval 19">
            <a:extLst>
              <a:ext uri="{FF2B5EF4-FFF2-40B4-BE49-F238E27FC236}">
                <a16:creationId xmlns:a16="http://schemas.microsoft.com/office/drawing/2014/main" id="{C62081DF-BFE7-43E2-9EBD-C2BE2C520C6E}"/>
              </a:ext>
            </a:extLst>
          </p:cNvPr>
          <p:cNvSpPr/>
          <p:nvPr/>
        </p:nvSpPr>
        <p:spPr>
          <a:xfrm>
            <a:off x="9319906" y="2418185"/>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Wait Staff</a:t>
            </a:r>
          </a:p>
        </p:txBody>
      </p:sp>
    </p:spTree>
    <p:extLst>
      <p:ext uri="{BB962C8B-B14F-4D97-AF65-F5344CB8AC3E}">
        <p14:creationId xmlns:p14="http://schemas.microsoft.com/office/powerpoint/2010/main" val="406873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ppt_x</p:attrName>
                                        </p:attrNameLst>
                                      </p:cBhvr>
                                      <p:tavLst>
                                        <p:tav tm="0">
                                          <p:val>
                                            <p:strVal val="#ppt_x"/>
                                          </p:val>
                                        </p:tav>
                                        <p:tav tm="100000">
                                          <p:val>
                                            <p:strVal val="#ppt_x"/>
                                          </p:val>
                                        </p:tav>
                                      </p:tavLst>
                                    </p:anim>
                                    <p:anim calcmode="lin" valueType="num">
                                      <p:cBhvr>
                                        <p:cTn id="9" dur="125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250"/>
                            </p:stCondLst>
                            <p:childTnLst>
                              <p:par>
                                <p:cTn id="14" presetID="47"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1" presetClass="entr" presetSubtype="0" fill="hold" nodeType="after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250"/>
                                        <p:tgtEl>
                                          <p:spTgt spid="18"/>
                                        </p:tgtEl>
                                      </p:cBhvr>
                                    </p:animEffect>
                                    <p:anim calcmode="lin" valueType="num">
                                      <p:cBhvr>
                                        <p:cTn id="26" dur="1250" fill="hold"/>
                                        <p:tgtEl>
                                          <p:spTgt spid="18"/>
                                        </p:tgtEl>
                                        <p:attrNameLst>
                                          <p:attrName>ppt_x</p:attrName>
                                        </p:attrNameLst>
                                      </p:cBhvr>
                                      <p:tavLst>
                                        <p:tav tm="0">
                                          <p:val>
                                            <p:strVal val="#ppt_x"/>
                                          </p:val>
                                        </p:tav>
                                        <p:tav tm="100000">
                                          <p:val>
                                            <p:strVal val="#ppt_x"/>
                                          </p:val>
                                        </p:tav>
                                      </p:tavLst>
                                    </p:anim>
                                    <p:anim calcmode="lin" valueType="num">
                                      <p:cBhvr>
                                        <p:cTn id="27" dur="125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750"/>
                            </p:stCondLst>
                            <p:childTnLst>
                              <p:par>
                                <p:cTn id="29" presetID="1" presetClass="entr" presetSubtype="0" fill="hold" nodeType="afterEffect">
                                  <p:stCondLst>
                                    <p:cond delay="250"/>
                                  </p:stCondLst>
                                  <p:childTnLst>
                                    <p:set>
                                      <p:cBhvr>
                                        <p:cTn id="30" dur="1" fill="hold">
                                          <p:stCondLst>
                                            <p:cond delay="0"/>
                                          </p:stCondLst>
                                        </p:cTn>
                                        <p:tgtEl>
                                          <p:spTgt spid="3"/>
                                        </p:tgtEl>
                                        <p:attrNameLst>
                                          <p:attrName>style.visibility</p:attrName>
                                        </p:attrNameLst>
                                      </p:cBhvr>
                                      <p:to>
                                        <p:strVal val="visible"/>
                                      </p:to>
                                    </p:set>
                                  </p:childTnLst>
                                </p:cTn>
                              </p:par>
                            </p:childTnLst>
                          </p:cTn>
                        </p:par>
                        <p:par>
                          <p:cTn id="31" fill="hold">
                            <p:stCondLst>
                              <p:cond delay="4000"/>
                            </p:stCondLst>
                            <p:childTnLst>
                              <p:par>
                                <p:cTn id="32" presetID="47"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1" presetClass="entr" presetSubtype="0" fill="hold" nodeType="afterEffect">
                                  <p:stCondLst>
                                    <p:cond delay="25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5250"/>
                            </p:stCondLst>
                            <p:childTnLst>
                              <p:par>
                                <p:cTn id="41" presetID="12" presetClass="entr" presetSubtype="8"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p:tgtEl>
                                          <p:spTgt spid="34"/>
                                        </p:tgtEl>
                                        <p:attrNameLst>
                                          <p:attrName>ppt_x</p:attrName>
                                        </p:attrNameLst>
                                      </p:cBhvr>
                                      <p:tavLst>
                                        <p:tav tm="0">
                                          <p:val>
                                            <p:strVal val="#ppt_x-#ppt_w*1.125000"/>
                                          </p:val>
                                        </p:tav>
                                        <p:tav tm="100000">
                                          <p:val>
                                            <p:strVal val="#ppt_x"/>
                                          </p:val>
                                        </p:tav>
                                      </p:tavLst>
                                    </p:anim>
                                    <p:animEffect transition="in" filter="wipe(right)">
                                      <p:cBhvr>
                                        <p:cTn id="44" dur="500"/>
                                        <p:tgtEl>
                                          <p:spTgt spid="34"/>
                                        </p:tgtEl>
                                      </p:cBhvr>
                                    </p:animEffect>
                                  </p:childTnLst>
                                </p:cTn>
                              </p:par>
                              <p:par>
                                <p:cTn id="45" presetID="45"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250"/>
                                        <p:tgtEl>
                                          <p:spTgt spid="35"/>
                                        </p:tgtEl>
                                      </p:cBhvr>
                                    </p:animEffect>
                                    <p:anim calcmode="lin" valueType="num">
                                      <p:cBhvr>
                                        <p:cTn id="48" dur="1250" fill="hold"/>
                                        <p:tgtEl>
                                          <p:spTgt spid="35"/>
                                        </p:tgtEl>
                                        <p:attrNameLst>
                                          <p:attrName>ppt_w</p:attrName>
                                        </p:attrNameLst>
                                      </p:cBhvr>
                                      <p:tavLst>
                                        <p:tav tm="0" fmla="#ppt_w*sin(2.5*pi*$)">
                                          <p:val>
                                            <p:fltVal val="0"/>
                                          </p:val>
                                        </p:tav>
                                        <p:tav tm="100000">
                                          <p:val>
                                            <p:fltVal val="1"/>
                                          </p:val>
                                        </p:tav>
                                      </p:tavLst>
                                    </p:anim>
                                    <p:anim calcmode="lin" valueType="num">
                                      <p:cBhvr>
                                        <p:cTn id="49" dur="125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30" name="Isosceles Triangle 2">
            <a:extLst>
              <a:ext uri="{FF2B5EF4-FFF2-40B4-BE49-F238E27FC236}">
                <a16:creationId xmlns:a16="http://schemas.microsoft.com/office/drawing/2014/main" id="{1F882FD2-6F2D-4FFE-BE03-36D0A696F4BF}"/>
              </a:ext>
            </a:extLst>
          </p:cNvPr>
          <p:cNvSpPr/>
          <p:nvPr/>
        </p:nvSpPr>
        <p:spPr>
          <a:xfrm rot="10800000" flipH="1">
            <a:off x="0" y="-1799"/>
            <a:ext cx="12187023" cy="6136987"/>
          </a:xfrm>
          <a:prstGeom prst="rect">
            <a:avLst/>
          </a:prstGeom>
          <a:solidFill>
            <a:srgbClr val="4D4D4D">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5A67144-2960-4479-ACCD-C0843D5FEAC9}"/>
              </a:ext>
            </a:extLst>
          </p:cNvPr>
          <p:cNvSpPr/>
          <p:nvPr/>
        </p:nvSpPr>
        <p:spPr>
          <a:xfrm>
            <a:off x="1964765" y="1436921"/>
            <a:ext cx="8262470" cy="3559592"/>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CF54B5-E5F6-4DBA-B2AA-A270A4A8E20D}"/>
              </a:ext>
            </a:extLst>
          </p:cNvPr>
          <p:cNvSpPr/>
          <p:nvPr/>
        </p:nvSpPr>
        <p:spPr>
          <a:xfrm>
            <a:off x="2812684" y="2822553"/>
            <a:ext cx="6566632" cy="1686616"/>
          </a:xfrm>
          <a:prstGeom prst="rect">
            <a:avLst/>
          </a:prstGeom>
        </p:spPr>
        <p:txBody>
          <a:bodyPr wrap="square">
            <a:spAutoFit/>
          </a:bodyPr>
          <a:lstStyle/>
          <a:p>
            <a:pPr algn="ctr">
              <a:lnSpc>
                <a:spcPct val="90000"/>
              </a:lnSpc>
            </a:pPr>
            <a:r>
              <a:rPr lang="en-US" sz="2800" dirty="0">
                <a:solidFill>
                  <a:srgbClr val="000000"/>
                </a:solidFill>
                <a:latin typeface="Guardian"/>
              </a:rPr>
              <a:t>Earned respect comes from a feeling of admiration for an individual for their abilities, qualities, or achievements.</a:t>
            </a:r>
          </a:p>
          <a:p>
            <a:pPr algn="ctr"/>
            <a:endParaRPr lang="en-US" sz="2800" dirty="0"/>
          </a:p>
        </p:txBody>
      </p:sp>
      <p:cxnSp>
        <p:nvCxnSpPr>
          <p:cNvPr id="4" name="Straight Connector 3">
            <a:extLst>
              <a:ext uri="{FF2B5EF4-FFF2-40B4-BE49-F238E27FC236}">
                <a16:creationId xmlns:a16="http://schemas.microsoft.com/office/drawing/2014/main" id="{21ABA852-8E22-42EE-82AF-17B7EC822D67}"/>
              </a:ext>
            </a:extLst>
          </p:cNvPr>
          <p:cNvCxnSpPr>
            <a:cxnSpLocks/>
          </p:cNvCxnSpPr>
          <p:nvPr/>
        </p:nvCxnSpPr>
        <p:spPr>
          <a:xfrm flipH="1">
            <a:off x="10272206" y="3073942"/>
            <a:ext cx="5782021"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026CAE0-4B04-401A-9AE4-B032D7CCBCF1}"/>
              </a:ext>
            </a:extLst>
          </p:cNvPr>
          <p:cNvSpPr txBox="1"/>
          <p:nvPr/>
        </p:nvSpPr>
        <p:spPr>
          <a:xfrm>
            <a:off x="2496457" y="2294020"/>
            <a:ext cx="7199085" cy="584775"/>
          </a:xfrm>
          <a:prstGeom prst="rect">
            <a:avLst/>
          </a:prstGeom>
          <a:noFill/>
        </p:spPr>
        <p:txBody>
          <a:bodyPr wrap="square" rtlCol="0">
            <a:spAutoFit/>
          </a:bodyPr>
          <a:lstStyle/>
          <a:p>
            <a:pPr algn="ctr"/>
            <a:r>
              <a:rPr lang="en-US" sz="3200" b="1" dirty="0">
                <a:solidFill>
                  <a:srgbClr val="000000"/>
                </a:solidFill>
              </a:rPr>
              <a:t>Type 2: </a:t>
            </a:r>
            <a:r>
              <a:rPr lang="en-US" sz="3200" b="1" i="1" dirty="0">
                <a:solidFill>
                  <a:srgbClr val="000000"/>
                </a:solidFill>
              </a:rPr>
              <a:t>Earned</a:t>
            </a:r>
            <a:r>
              <a:rPr lang="en-US" sz="3200" b="1" dirty="0">
                <a:solidFill>
                  <a:srgbClr val="000000"/>
                </a:solidFill>
              </a:rPr>
              <a:t> Respect</a:t>
            </a:r>
          </a:p>
        </p:txBody>
      </p:sp>
      <p:sp>
        <p:nvSpPr>
          <p:cNvPr id="23" name="TextBox 22">
            <a:extLst>
              <a:ext uri="{FF2B5EF4-FFF2-40B4-BE49-F238E27FC236}">
                <a16:creationId xmlns:a16="http://schemas.microsoft.com/office/drawing/2014/main" id="{9DFF0DC0-C2E5-4038-8E1B-545F86E17835}"/>
              </a:ext>
            </a:extLst>
          </p:cNvPr>
          <p:cNvSpPr txBox="1"/>
          <p:nvPr/>
        </p:nvSpPr>
        <p:spPr>
          <a:xfrm>
            <a:off x="0" y="-1797"/>
            <a:ext cx="9561878" cy="974057"/>
          </a:xfrm>
          <a:custGeom>
            <a:avLst/>
            <a:gdLst>
              <a:gd name="connsiteX0" fmla="*/ 0 w 7692514"/>
              <a:gd name="connsiteY0" fmla="*/ 487029 h 974057"/>
              <a:gd name="connsiteX1" fmla="*/ 243514 w 7692514"/>
              <a:gd name="connsiteY1" fmla="*/ 0 h 974057"/>
              <a:gd name="connsiteX2" fmla="*/ 7449000 w 7692514"/>
              <a:gd name="connsiteY2" fmla="*/ 0 h 974057"/>
              <a:gd name="connsiteX3" fmla="*/ 7692514 w 7692514"/>
              <a:gd name="connsiteY3" fmla="*/ 487029 h 974057"/>
              <a:gd name="connsiteX4" fmla="*/ 7449000 w 7692514"/>
              <a:gd name="connsiteY4" fmla="*/ 974057 h 974057"/>
              <a:gd name="connsiteX5" fmla="*/ 243514 w 7692514"/>
              <a:gd name="connsiteY5" fmla="*/ 974057 h 974057"/>
              <a:gd name="connsiteX6" fmla="*/ 0 w 7692514"/>
              <a:gd name="connsiteY6" fmla="*/ 487029 h 974057"/>
              <a:gd name="connsiteX0" fmla="*/ 0 w 7449000"/>
              <a:gd name="connsiteY0" fmla="*/ 974057 h 974057"/>
              <a:gd name="connsiteX1" fmla="*/ 0 w 7449000"/>
              <a:gd name="connsiteY1" fmla="*/ 0 h 974057"/>
              <a:gd name="connsiteX2" fmla="*/ 7205486 w 7449000"/>
              <a:gd name="connsiteY2" fmla="*/ 0 h 974057"/>
              <a:gd name="connsiteX3" fmla="*/ 7449000 w 7449000"/>
              <a:gd name="connsiteY3" fmla="*/ 487029 h 974057"/>
              <a:gd name="connsiteX4" fmla="*/ 7205486 w 7449000"/>
              <a:gd name="connsiteY4" fmla="*/ 974057 h 974057"/>
              <a:gd name="connsiteX5" fmla="*/ 0 w 7449000"/>
              <a:gd name="connsiteY5" fmla="*/ 974057 h 9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000" h="974057">
                <a:moveTo>
                  <a:pt x="0" y="974057"/>
                </a:moveTo>
                <a:lnTo>
                  <a:pt x="0" y="0"/>
                </a:lnTo>
                <a:lnTo>
                  <a:pt x="7205486" y="0"/>
                </a:lnTo>
                <a:lnTo>
                  <a:pt x="7449000" y="487029"/>
                </a:lnTo>
                <a:lnTo>
                  <a:pt x="7205486" y="974057"/>
                </a:lnTo>
                <a:lnTo>
                  <a:pt x="0" y="974057"/>
                </a:lnTo>
                <a:close/>
              </a:path>
            </a:pathLst>
          </a:custGeom>
          <a:solidFill>
            <a:srgbClr val="FFCC06"/>
          </a:solidFill>
        </p:spPr>
        <p:txBody>
          <a:bodyPr wrap="square" lIns="1005840" tIns="91440" rIns="0" bIns="0" rtlCol="0" anchor="ctr">
            <a:noAutofit/>
          </a:bodyPr>
          <a:lstStyle/>
          <a:p>
            <a:pPr>
              <a:lnSpc>
                <a:spcPct val="70000"/>
              </a:lnSpc>
            </a:pPr>
            <a:r>
              <a:rPr lang="en-US" sz="3600" b="1" dirty="0">
                <a:solidFill>
                  <a:srgbClr val="4D4D4D"/>
                </a:solidFill>
              </a:rPr>
              <a:t>What are some other examples of people you know who have earned your respect? </a:t>
            </a:r>
            <a:endParaRPr lang="en-US" sz="2400" b="1" dirty="0">
              <a:solidFill>
                <a:srgbClr val="4D4D4D"/>
              </a:solidFill>
            </a:endParaRPr>
          </a:p>
        </p:txBody>
      </p:sp>
      <p:pic>
        <p:nvPicPr>
          <p:cNvPr id="1030" name="Picture 6" descr="Image result for question mark flat art">
            <a:extLst>
              <a:ext uri="{FF2B5EF4-FFF2-40B4-BE49-F238E27FC236}">
                <a16:creationId xmlns:a16="http://schemas.microsoft.com/office/drawing/2014/main" id="{F2E97BAE-B0CB-40D1-B580-E15A64B0E89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9927" t="8880" r="20342" b="8290"/>
          <a:stretch/>
        </p:blipFill>
        <p:spPr bwMode="auto">
          <a:xfrm>
            <a:off x="97974" y="106110"/>
            <a:ext cx="756466" cy="758242"/>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descr="FSD PPP Temp 2.png">
            <a:extLst>
              <a:ext uri="{FF2B5EF4-FFF2-40B4-BE49-F238E27FC236}">
                <a16:creationId xmlns:a16="http://schemas.microsoft.com/office/drawing/2014/main" id="{28485D64-F338-4DE4-8FF1-D8F4CD6536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76" y="5440453"/>
            <a:ext cx="12182048" cy="1417547"/>
          </a:xfrm>
          <a:prstGeom prst="rect">
            <a:avLst/>
          </a:prstGeom>
        </p:spPr>
      </p:pic>
      <p:sp>
        <p:nvSpPr>
          <p:cNvPr id="81" name="Oval 80">
            <a:extLst>
              <a:ext uri="{FF2B5EF4-FFF2-40B4-BE49-F238E27FC236}">
                <a16:creationId xmlns:a16="http://schemas.microsoft.com/office/drawing/2014/main" id="{AED0B9E5-7A22-4019-9D82-957315C35717}"/>
              </a:ext>
            </a:extLst>
          </p:cNvPr>
          <p:cNvSpPr/>
          <p:nvPr/>
        </p:nvSpPr>
        <p:spPr>
          <a:xfrm>
            <a:off x="59033" y="3041140"/>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Mentor/Coach</a:t>
            </a:r>
          </a:p>
        </p:txBody>
      </p:sp>
      <p:pic>
        <p:nvPicPr>
          <p:cNvPr id="2" name="Picture 1"/>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0" b="100000" l="18910" r="81980">
                        <a14:foregroundMark x1="31034" y1="34190" x2="31034" y2="34190"/>
                        <a14:foregroundMark x1="31034" y1="34190" x2="31034" y2="34190"/>
                        <a14:foregroundMark x1="49388" y1="32411" x2="49388" y2="32411"/>
                        <a14:foregroundMark x1="66185" y1="35573" x2="66185" y2="35573"/>
                        <a14:foregroundMark x1="32703" y1="33004" x2="32703" y2="33004"/>
                        <a14:foregroundMark x1="35261" y1="86364" x2="35261" y2="86364"/>
                        <a14:foregroundMark x1="36374" y1="86364" x2="36374" y2="86364"/>
                        <a14:foregroundMark x1="65851" y1="91304" x2="65851" y2="91304"/>
                        <a14:foregroundMark x1="70412" y1="89130" x2="70412" y2="89130"/>
                        <a14:foregroundMark x1="79755" y1="15415" x2="79755" y2="15415"/>
                        <a14:foregroundMark x1="34705" y1="90514" x2="34705" y2="90514"/>
                        <a14:foregroundMark x1="63515" y1="90909" x2="63515" y2="90909"/>
                        <a14:foregroundMark x1="76752" y1="88735" x2="76752" y2="88735"/>
                        <a14:foregroundMark x1="76085" y1="85375" x2="76085" y2="85375"/>
                        <a14:foregroundMark x1="62736" y1="95652" x2="62736" y2="95652"/>
                        <a14:foregroundMark x1="25139" y1="80040" x2="25139" y2="80040"/>
                        <a14:foregroundMark x1="64516" y1="34190" x2="64516" y2="34190"/>
                        <a14:foregroundMark x1="23915" y1="86364" x2="23915" y2="86364"/>
                        <a14:foregroundMark x1="36151" y1="92490" x2="36151" y2="92490"/>
                        <a14:backgroundMark x1="79533" y1="15020" x2="79533" y2="15020"/>
                        <a14:backgroundMark x1="70189" y1="89526" x2="70189" y2="89526"/>
                      </a14:backgroundRemoval>
                    </a14:imgEffect>
                  </a14:imgLayer>
                </a14:imgProps>
              </a:ext>
              <a:ext uri="{28A0092B-C50C-407E-A947-70E740481C1C}">
                <a14:useLocalDpi xmlns:a14="http://schemas.microsoft.com/office/drawing/2010/main" val="0"/>
              </a:ext>
            </a:extLst>
          </a:blip>
          <a:srcRect l="16204" r="17021" b="5663"/>
          <a:stretch/>
        </p:blipFill>
        <p:spPr>
          <a:xfrm>
            <a:off x="929381" y="4820910"/>
            <a:ext cx="1663700" cy="1322098"/>
          </a:xfrm>
          <a:prstGeom prst="rect">
            <a:avLst/>
          </a:prstGeom>
        </p:spPr>
      </p:pic>
      <p:pic>
        <p:nvPicPr>
          <p:cNvPr id="3" name="Picture 2"/>
          <p:cNvPicPr>
            <a:picLocks noChangeAspect="1"/>
          </p:cNvPicPr>
          <p:nvPr/>
        </p:nvPicPr>
        <p:blipFill>
          <a:blip r:embed="rId8" cstate="hqprint">
            <a:extLst>
              <a:ext uri="{BEBA8EAE-BF5A-486C-A8C5-ECC9F3942E4B}">
                <a14:imgProps xmlns:a14="http://schemas.microsoft.com/office/drawing/2010/main">
                  <a14:imgLayer r:embed="rId9">
                    <a14:imgEffect>
                      <a14:backgroundRemoval t="2570" b="95289" l="6667" r="98485">
                        <a14:foregroundMark x1="19242" y1="41328" x2="19242" y2="41328"/>
                        <a14:foregroundMark x1="62727" y1="86403" x2="62727" y2="86403"/>
                        <a14:foregroundMark x1="49545" y1="86831" x2="49545" y2="86831"/>
                        <a14:foregroundMark x1="19848" y1="86831" x2="19848" y2="86831"/>
                        <a14:foregroundMark x1="26212" y1="82334" x2="26212" y2="82334"/>
                        <a14:foregroundMark x1="26212" y1="78801" x2="26212" y2="78801"/>
                        <a14:foregroundMark x1="16061" y1="77944" x2="16061" y2="77944"/>
                        <a14:foregroundMark x1="13485" y1="84582" x2="13485" y2="84582"/>
                        <a14:foregroundMark x1="44394" y1="91221" x2="44394" y2="91221"/>
                        <a14:foregroundMark x1="19848" y1="93041" x2="19848" y2="93041"/>
                        <a14:foregroundMark x1="26818" y1="92184" x2="26818" y2="92184"/>
                        <a14:foregroundMark x1="29242" y1="86403" x2="29242" y2="86403"/>
                        <a14:foregroundMark x1="14848" y1="81906" x2="14848" y2="81906"/>
                        <a14:foregroundMark x1="69697" y1="91221" x2="69697" y2="91221"/>
                        <a14:foregroundMark x1="53333" y1="48929" x2="53333" y2="48929"/>
                        <a14:foregroundMark x1="20455" y1="81478" x2="20455" y2="81478"/>
                        <a14:foregroundMark x1="11061" y1="87687" x2="11061" y2="87687"/>
                        <a14:foregroundMark x1="18485" y1="47430" x2="18485" y2="47430"/>
                        <a14:foregroundMark x1="20303" y1="42934" x2="20303" y2="42934"/>
                        <a14:foregroundMark x1="13939" y1="41006" x2="13939" y2="41006"/>
                        <a14:foregroundMark x1="18485" y1="40364" x2="18485" y2="40364"/>
                        <a14:foregroundMark x1="65455" y1="90792" x2="65455" y2="90792"/>
                        <a14:foregroundMark x1="69091" y1="88330" x2="69091" y2="88330"/>
                        <a14:foregroundMark x1="49242" y1="90150" x2="49242" y2="90150"/>
                      </a14:backgroundRemoval>
                    </a14:imgEffect>
                  </a14:imgLayer>
                </a14:imgProps>
              </a:ext>
              <a:ext uri="{28A0092B-C50C-407E-A947-70E740481C1C}">
                <a14:useLocalDpi xmlns:a14="http://schemas.microsoft.com/office/drawing/2010/main" val="0"/>
              </a:ext>
            </a:extLst>
          </a:blip>
          <a:stretch>
            <a:fillRect/>
          </a:stretch>
        </p:blipFill>
        <p:spPr>
          <a:xfrm>
            <a:off x="3575463" y="4133026"/>
            <a:ext cx="1511300" cy="2137650"/>
          </a:xfrm>
          <a:prstGeom prst="rect">
            <a:avLst/>
          </a:prstGeom>
        </p:spPr>
      </p:pic>
      <p:pic>
        <p:nvPicPr>
          <p:cNvPr id="9" name="Picture 8"/>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2621" b="87310" l="860" r="99140"/>
                    </a14:imgEffect>
                  </a14:imgLayer>
                </a14:imgProps>
              </a:ext>
              <a:ext uri="{28A0092B-C50C-407E-A947-70E740481C1C}">
                <a14:useLocalDpi xmlns:a14="http://schemas.microsoft.com/office/drawing/2010/main" val="0"/>
              </a:ext>
            </a:extLst>
          </a:blip>
          <a:srcRect b="9551"/>
          <a:stretch/>
        </p:blipFill>
        <p:spPr>
          <a:xfrm>
            <a:off x="8246882" y="4533536"/>
            <a:ext cx="2434378" cy="1717445"/>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1684" b="99327" l="4569" r="100000">
                        <a14:foregroundMark x1="38071" y1="39394" x2="38071" y2="39394"/>
                        <a14:foregroundMark x1="42132" y1="39731" x2="42132" y2="39731"/>
                        <a14:foregroundMark x1="45178" y1="40067" x2="45178" y2="40067"/>
                        <a14:foregroundMark x1="47208" y1="40067" x2="47208" y2="40067"/>
                        <a14:foregroundMark x1="50254" y1="39394" x2="50254" y2="39394"/>
                        <a14:foregroundMark x1="56853" y1="38721" x2="56853" y2="38721"/>
                        <a14:foregroundMark x1="59898" y1="39394" x2="62437" y2="40067"/>
                        <a14:foregroundMark x1="65482" y1="72054" x2="65482" y2="72054"/>
                        <a14:foregroundMark x1="70051" y1="75421" x2="70051" y2="75421"/>
                        <a14:foregroundMark x1="70051" y1="86869" x2="70051" y2="86869"/>
                        <a14:foregroundMark x1="23858" y1="46465" x2="23858" y2="46465"/>
                        <a14:foregroundMark x1="26396" y1="50505" x2="26396" y2="50505"/>
                        <a14:foregroundMark x1="91878" y1="78788" x2="91878" y2="78788"/>
                        <a14:foregroundMark x1="90863" y1="83165" x2="90863" y2="83165"/>
                        <a14:foregroundMark x1="91878" y1="85522" x2="91878" y2="85522"/>
                        <a14:foregroundMark x1="96954" y1="85185" x2="96954" y2="85185"/>
                        <a14:foregroundMark x1="95431" y1="80135" x2="95431" y2="80135"/>
                        <a14:foregroundMark x1="38071" y1="38384" x2="38071" y2="38384"/>
                        <a14:foregroundMark x1="38579" y1="41077" x2="38579" y2="41077"/>
                        <a14:foregroundMark x1="41624" y1="38384" x2="41624" y2="38384"/>
                        <a14:backgroundMark x1="11675" y1="91246" x2="11675" y2="91246"/>
                        <a14:backgroundMark x1="95431" y1="85522" x2="95431" y2="85522"/>
                        <a14:backgroundMark x1="95939" y1="82828" x2="95939" y2="82828"/>
                      </a14:backgroundRemoval>
                    </a14:imgEffect>
                  </a14:imgLayer>
                </a14:imgProps>
              </a:ext>
              <a:ext uri="{28A0092B-C50C-407E-A947-70E740481C1C}">
                <a14:useLocalDpi xmlns:a14="http://schemas.microsoft.com/office/drawing/2010/main" val="0"/>
              </a:ext>
            </a:extLst>
          </a:blip>
          <a:srcRect b="16833"/>
          <a:stretch/>
        </p:blipFill>
        <p:spPr>
          <a:xfrm>
            <a:off x="5750423" y="3857837"/>
            <a:ext cx="1816294" cy="2277352"/>
          </a:xfrm>
          <a:prstGeom prst="rect">
            <a:avLst/>
          </a:prstGeom>
        </p:spPr>
      </p:pic>
      <p:sp>
        <p:nvSpPr>
          <p:cNvPr id="18" name="Oval 17">
            <a:extLst>
              <a:ext uri="{FF2B5EF4-FFF2-40B4-BE49-F238E27FC236}">
                <a16:creationId xmlns:a16="http://schemas.microsoft.com/office/drawing/2014/main" id="{128CCDA1-E5A4-43CA-9670-EF322EE705DE}"/>
              </a:ext>
            </a:extLst>
          </p:cNvPr>
          <p:cNvSpPr/>
          <p:nvPr/>
        </p:nvSpPr>
        <p:spPr>
          <a:xfrm>
            <a:off x="476207" y="1473725"/>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Friends</a:t>
            </a:r>
          </a:p>
        </p:txBody>
      </p:sp>
      <p:sp>
        <p:nvSpPr>
          <p:cNvPr id="19" name="Oval 18">
            <a:extLst>
              <a:ext uri="{FF2B5EF4-FFF2-40B4-BE49-F238E27FC236}">
                <a16:creationId xmlns:a16="http://schemas.microsoft.com/office/drawing/2014/main" id="{30DF419F-57B7-451B-A10F-21DD8FD1A5D2}"/>
              </a:ext>
            </a:extLst>
          </p:cNvPr>
          <p:cNvSpPr/>
          <p:nvPr/>
        </p:nvSpPr>
        <p:spPr>
          <a:xfrm>
            <a:off x="8907502" y="1324737"/>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Grandparents</a:t>
            </a:r>
          </a:p>
        </p:txBody>
      </p:sp>
      <p:sp>
        <p:nvSpPr>
          <p:cNvPr id="20" name="Oval 19">
            <a:extLst>
              <a:ext uri="{FF2B5EF4-FFF2-40B4-BE49-F238E27FC236}">
                <a16:creationId xmlns:a16="http://schemas.microsoft.com/office/drawing/2014/main" id="{D9C8A744-D014-4171-BB7A-526B90B00BB6}"/>
              </a:ext>
            </a:extLst>
          </p:cNvPr>
          <p:cNvSpPr/>
          <p:nvPr/>
        </p:nvSpPr>
        <p:spPr>
          <a:xfrm>
            <a:off x="9335814" y="3306719"/>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Celebrities</a:t>
            </a:r>
          </a:p>
        </p:txBody>
      </p:sp>
    </p:spTree>
    <p:extLst>
      <p:ext uri="{BB962C8B-B14F-4D97-AF65-F5344CB8AC3E}">
        <p14:creationId xmlns:p14="http://schemas.microsoft.com/office/powerpoint/2010/main" val="3430108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500"/>
                            </p:stCondLst>
                            <p:childTnLst>
                              <p:par>
                                <p:cTn id="26" presetID="47"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anim calcmode="lin" valueType="num">
                                      <p:cBhvr>
                                        <p:cTn id="29" dur="1250" fill="hold"/>
                                        <p:tgtEl>
                                          <p:spTgt spid="19"/>
                                        </p:tgtEl>
                                        <p:attrNameLst>
                                          <p:attrName>ppt_x</p:attrName>
                                        </p:attrNameLst>
                                      </p:cBhvr>
                                      <p:tavLst>
                                        <p:tav tm="0">
                                          <p:val>
                                            <p:strVal val="#ppt_x"/>
                                          </p:val>
                                        </p:tav>
                                        <p:tav tm="100000">
                                          <p:val>
                                            <p:strVal val="#ppt_x"/>
                                          </p:val>
                                        </p:tav>
                                      </p:tavLst>
                                    </p:anim>
                                    <p:anim calcmode="lin" valueType="num">
                                      <p:cBhvr>
                                        <p:cTn id="30" dur="125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4750"/>
                            </p:stCondLst>
                            <p:childTnLst>
                              <p:par>
                                <p:cTn id="32" presetID="42" presetClass="entr" presetSubtype="0" fill="hold" nodeType="after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6250"/>
                            </p:stCondLst>
                            <p:childTnLst>
                              <p:par>
                                <p:cTn id="38" presetID="42" presetClass="entr" presetSubtype="0" fill="hold" grpId="0" nodeType="after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1000"/>
                                        <p:tgtEl>
                                          <p:spTgt spid="81"/>
                                        </p:tgtEl>
                                      </p:cBhvr>
                                    </p:animEffect>
                                    <p:anim calcmode="lin" valueType="num">
                                      <p:cBhvr>
                                        <p:cTn id="41" dur="1000" fill="hold"/>
                                        <p:tgtEl>
                                          <p:spTgt spid="81"/>
                                        </p:tgtEl>
                                        <p:attrNameLst>
                                          <p:attrName>ppt_x</p:attrName>
                                        </p:attrNameLst>
                                      </p:cBhvr>
                                      <p:tavLst>
                                        <p:tav tm="0">
                                          <p:val>
                                            <p:strVal val="#ppt_x"/>
                                          </p:val>
                                        </p:tav>
                                        <p:tav tm="100000">
                                          <p:val>
                                            <p:strVal val="#ppt_x"/>
                                          </p:val>
                                        </p:tav>
                                      </p:tavLst>
                                    </p:anim>
                                    <p:anim calcmode="lin" valueType="num">
                                      <p:cBhvr>
                                        <p:cTn id="42" dur="1000" fill="hold"/>
                                        <p:tgtEl>
                                          <p:spTgt spid="81"/>
                                        </p:tgtEl>
                                        <p:attrNameLst>
                                          <p:attrName>ppt_y</p:attrName>
                                        </p:attrNameLst>
                                      </p:cBhvr>
                                      <p:tavLst>
                                        <p:tav tm="0">
                                          <p:val>
                                            <p:strVal val="#ppt_y+.1"/>
                                          </p:val>
                                        </p:tav>
                                        <p:tav tm="100000">
                                          <p:val>
                                            <p:strVal val="#ppt_y"/>
                                          </p:val>
                                        </p:tav>
                                      </p:tavLst>
                                    </p:anim>
                                  </p:childTnLst>
                                </p:cTn>
                              </p:par>
                            </p:childTnLst>
                          </p:cTn>
                        </p:par>
                        <p:par>
                          <p:cTn id="43" fill="hold">
                            <p:stCondLst>
                              <p:cond delay="7250"/>
                            </p:stCondLst>
                            <p:childTnLst>
                              <p:par>
                                <p:cTn id="44" presetID="42" presetClass="entr" presetSubtype="0" fill="hold" nodeType="afterEffect">
                                  <p:stCondLst>
                                    <p:cond delay="25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par>
                          <p:cTn id="49" fill="hold">
                            <p:stCondLst>
                              <p:cond delay="8500"/>
                            </p:stCondLst>
                            <p:childTnLst>
                              <p:par>
                                <p:cTn id="50" presetID="12"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p:tgtEl>
                                          <p:spTgt spid="23"/>
                                        </p:tgtEl>
                                        <p:attrNameLst>
                                          <p:attrName>ppt_x</p:attrName>
                                        </p:attrNameLst>
                                      </p:cBhvr>
                                      <p:tavLst>
                                        <p:tav tm="0">
                                          <p:val>
                                            <p:strVal val="#ppt_x-#ppt_w*1.125000"/>
                                          </p:val>
                                        </p:tav>
                                        <p:tav tm="100000">
                                          <p:val>
                                            <p:strVal val="#ppt_x"/>
                                          </p:val>
                                        </p:tav>
                                      </p:tavLst>
                                    </p:anim>
                                    <p:animEffect transition="in" filter="wipe(right)">
                                      <p:cBhvr>
                                        <p:cTn id="53" dur="500"/>
                                        <p:tgtEl>
                                          <p:spTgt spid="23"/>
                                        </p:tgtEl>
                                      </p:cBhvr>
                                    </p:animEffect>
                                  </p:childTnLst>
                                </p:cTn>
                              </p:par>
                              <p:par>
                                <p:cTn id="54" presetID="12" presetClass="entr" presetSubtype="8" fill="hold" nodeType="with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500"/>
                                        <p:tgtEl>
                                          <p:spTgt spid="1030"/>
                                        </p:tgtEl>
                                        <p:attrNameLst>
                                          <p:attrName>ppt_x</p:attrName>
                                        </p:attrNameLst>
                                      </p:cBhvr>
                                      <p:tavLst>
                                        <p:tav tm="0">
                                          <p:val>
                                            <p:strVal val="#ppt_x-#ppt_w*1.125000"/>
                                          </p:val>
                                        </p:tav>
                                        <p:tav tm="100000">
                                          <p:val>
                                            <p:strVal val="#ppt_x"/>
                                          </p:val>
                                        </p:tav>
                                      </p:tavLst>
                                    </p:anim>
                                    <p:animEffect transition="in" filter="wipe(right)">
                                      <p:cBhvr>
                                        <p:cTn id="57" dur="500"/>
                                        <p:tgtEl>
                                          <p:spTgt spid="1030"/>
                                        </p:tgtEl>
                                      </p:cBhvr>
                                    </p:animEffect>
                                  </p:childTnLst>
                                </p:cTn>
                              </p:par>
                              <p:par>
                                <p:cTn id="58" presetID="45" presetClass="entr" presetSubtype="0" fill="hold" nodeType="withEffect">
                                  <p:stCondLst>
                                    <p:cond delay="0"/>
                                  </p:stCondLst>
                                  <p:childTnLst>
                                    <p:set>
                                      <p:cBhvr>
                                        <p:cTn id="59" dur="1" fill="hold">
                                          <p:stCondLst>
                                            <p:cond delay="0"/>
                                          </p:stCondLst>
                                        </p:cTn>
                                        <p:tgtEl>
                                          <p:spTgt spid="1030"/>
                                        </p:tgtEl>
                                        <p:attrNameLst>
                                          <p:attrName>style.visibility</p:attrName>
                                        </p:attrNameLst>
                                      </p:cBhvr>
                                      <p:to>
                                        <p:strVal val="visible"/>
                                      </p:to>
                                    </p:set>
                                    <p:animEffect transition="in" filter="fade">
                                      <p:cBhvr>
                                        <p:cTn id="60" dur="2000"/>
                                        <p:tgtEl>
                                          <p:spTgt spid="1030"/>
                                        </p:tgtEl>
                                      </p:cBhvr>
                                    </p:animEffect>
                                    <p:anim calcmode="lin" valueType="num">
                                      <p:cBhvr>
                                        <p:cTn id="61" dur="2000" fill="hold"/>
                                        <p:tgtEl>
                                          <p:spTgt spid="1030"/>
                                        </p:tgtEl>
                                        <p:attrNameLst>
                                          <p:attrName>ppt_w</p:attrName>
                                        </p:attrNameLst>
                                      </p:cBhvr>
                                      <p:tavLst>
                                        <p:tav tm="0" fmla="#ppt_w*sin(2.5*pi*$)">
                                          <p:val>
                                            <p:fltVal val="0"/>
                                          </p:val>
                                        </p:tav>
                                        <p:tav tm="100000">
                                          <p:val>
                                            <p:fltVal val="1"/>
                                          </p:val>
                                        </p:tav>
                                      </p:tavLst>
                                    </p:anim>
                                    <p:anim calcmode="lin" valueType="num">
                                      <p:cBhvr>
                                        <p:cTn id="62"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1"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513347"/>
            <a:ext cx="8844749" cy="4957011"/>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2679504" y="624727"/>
            <a:ext cx="6979578" cy="1143000"/>
          </a:xfrm>
        </p:spPr>
        <p:txBody>
          <a:bodyPr>
            <a:normAutofit/>
          </a:bodyPr>
          <a:lstStyle/>
          <a:p>
            <a:pPr algn="ctr"/>
            <a:r>
              <a:rPr lang="en-US" sz="4000" dirty="0"/>
              <a:t>Disrespectful vs Unprofessional</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307250" y="1767727"/>
            <a:ext cx="7577500" cy="1071726"/>
          </a:xfrm>
        </p:spPr>
        <p:txBody>
          <a:bodyPr>
            <a:noAutofit/>
          </a:bodyPr>
          <a:lstStyle/>
          <a:p>
            <a:pPr algn="ctr"/>
            <a:r>
              <a:rPr lang="en-US" dirty="0"/>
              <a:t>Please look at the 10 situations on the </a:t>
            </a:r>
            <a:r>
              <a:rPr lang="en-US" b="1" i="1" dirty="0"/>
              <a:t>Disrespectful vs Unprofessional Worksheet</a:t>
            </a:r>
            <a:r>
              <a:rPr lang="en-US" dirty="0"/>
              <a:t> in your packet.</a:t>
            </a:r>
          </a:p>
          <a:p>
            <a:pPr algn="ctr"/>
            <a:r>
              <a:rPr lang="en-US" sz="1800" dirty="0"/>
              <a:t> </a:t>
            </a:r>
          </a:p>
          <a:p>
            <a:pPr algn="ctr"/>
            <a:endParaRPr lang="en-US" dirty="0"/>
          </a:p>
          <a:p>
            <a:pPr algn="ctr"/>
            <a:endParaRPr lang="en-US" dirty="0"/>
          </a:p>
        </p:txBody>
      </p:sp>
      <p:sp>
        <p:nvSpPr>
          <p:cNvPr id="6" name="Content Placeholder 2">
            <a:extLst>
              <a:ext uri="{FF2B5EF4-FFF2-40B4-BE49-F238E27FC236}">
                <a16:creationId xmlns:a16="http://schemas.microsoft.com/office/drawing/2014/main" id="{3021EC3A-D46A-41D3-9672-0FE3361F3243}"/>
              </a:ext>
            </a:extLst>
          </p:cNvPr>
          <p:cNvSpPr txBox="1">
            <a:spLocks/>
          </p:cNvSpPr>
          <p:nvPr/>
        </p:nvSpPr>
        <p:spPr>
          <a:xfrm>
            <a:off x="2155596" y="2850457"/>
            <a:ext cx="8027394" cy="145673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 </a:t>
            </a:r>
          </a:p>
          <a:p>
            <a:pPr algn="ctr"/>
            <a:r>
              <a:rPr lang="en-US" dirty="0"/>
              <a:t>Circle which word best describes each scenario: Disrespectful, Unprofessional, or Both.</a:t>
            </a:r>
          </a:p>
          <a:p>
            <a:pPr algn="ctr"/>
            <a:endParaRPr lang="en-US" sz="1800" dirty="0"/>
          </a:p>
          <a:p>
            <a:pPr algn="ctr"/>
            <a:endParaRPr lang="en-US" dirty="0"/>
          </a:p>
          <a:p>
            <a:pPr algn="ctr"/>
            <a:endParaRPr lang="en-US" dirty="0"/>
          </a:p>
        </p:txBody>
      </p:sp>
      <p:sp>
        <p:nvSpPr>
          <p:cNvPr id="7" name="Content Placeholder 2">
            <a:extLst>
              <a:ext uri="{FF2B5EF4-FFF2-40B4-BE49-F238E27FC236}">
                <a16:creationId xmlns:a16="http://schemas.microsoft.com/office/drawing/2014/main" id="{3021EC3A-D46A-41D3-9672-0FE3361F3243}"/>
              </a:ext>
            </a:extLst>
          </p:cNvPr>
          <p:cNvSpPr txBox="1">
            <a:spLocks/>
          </p:cNvSpPr>
          <p:nvPr/>
        </p:nvSpPr>
        <p:spPr>
          <a:xfrm>
            <a:off x="2287860" y="3982453"/>
            <a:ext cx="8027394" cy="115444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1800" dirty="0"/>
          </a:p>
          <a:p>
            <a:pPr algn="ctr"/>
            <a:r>
              <a:rPr lang="en-US" dirty="0"/>
              <a:t>Take 3 minutes to complete, and then we will discuss.</a:t>
            </a:r>
          </a:p>
          <a:p>
            <a:pPr algn="ctr"/>
            <a:endParaRPr lang="en-US" dirty="0"/>
          </a:p>
          <a:p>
            <a:pPr algn="ctr"/>
            <a:endParaRPr lang="en-US" dirty="0"/>
          </a:p>
        </p:txBody>
      </p:sp>
    </p:spTree>
    <p:extLst>
      <p:ext uri="{BB962C8B-B14F-4D97-AF65-F5344CB8AC3E}">
        <p14:creationId xmlns:p14="http://schemas.microsoft.com/office/powerpoint/2010/main" val="293324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9" name="Oval 8"/>
          <p:cNvSpPr/>
          <p:nvPr/>
        </p:nvSpPr>
        <p:spPr>
          <a:xfrm>
            <a:off x="6241222" y="2873378"/>
            <a:ext cx="4449478" cy="2917822"/>
          </a:xfrm>
          <a:prstGeom prst="ellipse">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91743" y="1348637"/>
            <a:ext cx="8898957" cy="830339"/>
          </a:xfrm>
          <a:prstGeom prst="rect">
            <a:avLst/>
          </a:prstGeom>
          <a:solidFill>
            <a:schemeClr val="bg1"/>
          </a:solidFill>
          <a:ln w="762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597953" y="1204167"/>
            <a:ext cx="5486400" cy="1143000"/>
          </a:xfrm>
        </p:spPr>
        <p:txBody>
          <a:bodyPr>
            <a:normAutofit/>
          </a:bodyPr>
          <a:lstStyle/>
          <a:p>
            <a:pPr algn="ctr"/>
            <a:r>
              <a:rPr lang="en-US" sz="4000" dirty="0"/>
              <a:t>3 Minutes</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Rectangle 1"/>
          <p:cNvSpPr/>
          <p:nvPr/>
        </p:nvSpPr>
        <p:spPr>
          <a:xfrm>
            <a:off x="1791743" y="1338429"/>
            <a:ext cx="8898957" cy="830339"/>
          </a:xfrm>
          <a:prstGeom prst="rect">
            <a:avLst/>
          </a:prstGeom>
          <a:noFill/>
          <a:ln w="76200">
            <a:solidFill>
              <a:srgbClr val="3DCCC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nalog-watch-alarm_daniel-simion">
            <a:hlinkClick r:id="" action="ppaction://media"/>
          </p:cNvPr>
          <p:cNvPicPr>
            <a:picLocks noChangeAspect="1"/>
          </p:cNvPicPr>
          <p:nvPr>
            <a:audioFile r:link="rId1"/>
            <p:extLst>
              <p:ext uri="{DAA4B4D4-6D71-4841-9C94-3DE7FCFB9230}">
                <p14:media xmlns:p14="http://schemas.microsoft.com/office/powerpoint/2010/main" r:embed="rId2">
                  <p14:trim end="7815.0612"/>
                </p14:media>
              </p:ext>
            </p:extLst>
          </p:nvPr>
        </p:nvPicPr>
        <p:blipFill>
          <a:blip r:embed="rId6"/>
          <a:stretch>
            <a:fillRect/>
          </a:stretch>
        </p:blipFill>
        <p:spPr>
          <a:xfrm>
            <a:off x="-790575" y="809437"/>
            <a:ext cx="609600" cy="609600"/>
          </a:xfrm>
          <a:prstGeom prst="rect">
            <a:avLst/>
          </a:prstGeom>
        </p:spPr>
      </p:pic>
      <p:sp>
        <p:nvSpPr>
          <p:cNvPr id="8" name="Rounded Rectangle 7"/>
          <p:cNvSpPr>
            <a:spLocks noChangeAspect="1"/>
          </p:cNvSpPr>
          <p:nvPr/>
        </p:nvSpPr>
        <p:spPr>
          <a:xfrm>
            <a:off x="2578307" y="379908"/>
            <a:ext cx="7325833" cy="656857"/>
          </a:xfrm>
          <a:prstGeom prst="roundRect">
            <a:avLst/>
          </a:prstGeom>
          <a:solidFill>
            <a:srgbClr val="3DCCCA"/>
          </a:solidFill>
          <a:ln w="412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5" name="Rectangle 4"/>
          <p:cNvSpPr/>
          <p:nvPr/>
        </p:nvSpPr>
        <p:spPr>
          <a:xfrm>
            <a:off x="2211572" y="190907"/>
            <a:ext cx="7942951" cy="923330"/>
          </a:xfrm>
          <a:prstGeom prst="rect">
            <a:avLst/>
          </a:prstGeom>
          <a:solidFill>
            <a:srgbClr val="3DCCCA"/>
          </a:solidFill>
          <a:ln>
            <a:solidFill>
              <a:schemeClr val="accent4"/>
            </a:solidFill>
          </a:ln>
          <a:effectLst>
            <a:softEdge rad="635000"/>
          </a:effectLst>
        </p:spPr>
        <p:txBody>
          <a:bodyPr wrap="square" lIns="91440" tIns="45720" rIns="91440" bIns="45720">
            <a:spAutoFit/>
          </a:bodyPr>
          <a:lstStyle/>
          <a:p>
            <a:pPr algn="ctr"/>
            <a:r>
              <a:rPr lang="en-US" sz="5400" b="1" cap="none" spc="0" dirty="0">
                <a:ln w="10160">
                  <a:solidFill>
                    <a:srgbClr val="000000"/>
                  </a:solidFill>
                  <a:prstDash val="solid"/>
                </a:ln>
                <a:solidFill>
                  <a:srgbClr val="FFFFFF"/>
                </a:solidFill>
                <a:effectLst>
                  <a:outerShdw blurRad="38100" dist="22860" dir="5400000" algn="tl" rotWithShape="0">
                    <a:srgbClr val="000000">
                      <a:alpha val="30000"/>
                    </a:srgbClr>
                  </a:outerShdw>
                </a:effectLst>
              </a:rPr>
              <a:t>Activity 1 - Let’s Begin!</a:t>
            </a:r>
          </a:p>
        </p:txBody>
      </p:sp>
      <p:sp>
        <p:nvSpPr>
          <p:cNvPr id="10" name="Content Placeholder 2">
            <a:extLst>
              <a:ext uri="{FF2B5EF4-FFF2-40B4-BE49-F238E27FC236}">
                <a16:creationId xmlns:a16="http://schemas.microsoft.com/office/drawing/2014/main" id="{B7331DDB-2773-4E4E-BD17-3C621548B4FD}"/>
              </a:ext>
            </a:extLst>
          </p:cNvPr>
          <p:cNvSpPr txBox="1">
            <a:spLocks/>
          </p:cNvSpPr>
          <p:nvPr/>
        </p:nvSpPr>
        <p:spPr>
          <a:xfrm>
            <a:off x="6715362" y="3043007"/>
            <a:ext cx="3631795" cy="232993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 </a:t>
            </a:r>
          </a:p>
          <a:p>
            <a:pPr algn="ctr"/>
            <a:r>
              <a:rPr lang="en-US" sz="2600" b="1" dirty="0"/>
              <a:t>Circle which word best describes each scenario: Disrespectful, Unprofessional, or Both.</a:t>
            </a:r>
          </a:p>
          <a:p>
            <a:pPr algn="ctr"/>
            <a:endParaRPr lang="en-US" sz="1800" dirty="0"/>
          </a:p>
          <a:p>
            <a:pPr algn="ctr"/>
            <a:endParaRPr lang="en-US" dirty="0"/>
          </a:p>
          <a:p>
            <a:pPr algn="ctr"/>
            <a:endParaRPr lang="en-US" dirty="0"/>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312" t="2403" r="4584" b="1844"/>
          <a:stretch/>
        </p:blipFill>
        <p:spPr>
          <a:xfrm>
            <a:off x="2211572" y="2303030"/>
            <a:ext cx="2761481" cy="3634693"/>
          </a:xfrm>
          <a:prstGeom prst="rect">
            <a:avLst/>
          </a:prstGeom>
        </p:spPr>
      </p:pic>
      <p:pic>
        <p:nvPicPr>
          <p:cNvPr id="11" name="62F09C70">
            <a:hlinkClick r:id="" action="ppaction://media"/>
          </p:cNvPr>
          <p:cNvPicPr>
            <a:picLocks noChangeAspect="1"/>
          </p:cNvPicPr>
          <p:nvPr>
            <a:audioFile r:link="rId1"/>
            <p:extLst>
              <p:ext uri="{DAA4B4D4-6D71-4841-9C94-3DE7FCFB9230}">
                <p14:media xmlns:p14="http://schemas.microsoft.com/office/powerpoint/2010/main" r:embed="rId3">
                  <p14:trim st="4388" end="46177.5"/>
                </p14:media>
              </p:ext>
            </p:extLst>
          </p:nvPr>
        </p:nvPicPr>
        <p:blipFill>
          <a:blip r:embed="rId6"/>
          <a:stretch>
            <a:fillRect/>
          </a:stretch>
        </p:blipFill>
        <p:spPr>
          <a:xfrm>
            <a:off x="-790575" y="117863"/>
            <a:ext cx="406400" cy="406400"/>
          </a:xfrm>
          <a:prstGeom prst="rect">
            <a:avLst/>
          </a:prstGeom>
        </p:spPr>
      </p:pic>
    </p:spTree>
    <p:extLst>
      <p:ext uri="{BB962C8B-B14F-4D97-AF65-F5344CB8AC3E}">
        <p14:creationId xmlns:p14="http://schemas.microsoft.com/office/powerpoint/2010/main" val="3859366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80000"/>
                                        <p:tgtEl>
                                          <p:spTgt spid="6"/>
                                        </p:tgtEl>
                                      </p:cBhvr>
                                    </p:animEffect>
                                  </p:childTnLst>
                                </p:cTn>
                              </p:par>
                              <p:par>
                                <p:cTn id="12" presetID="1" presetClass="mediacall" presetSubtype="0" fill="hold" nodeType="withEffect">
                                  <p:stCondLst>
                                    <p:cond delay="0"/>
                                  </p:stCondLst>
                                  <p:childTnLst>
                                    <p:cmd type="call" cmd="playFrom(0.0)">
                                      <p:cBhvr>
                                        <p:cTn id="13" dur="179312" fill="hold"/>
                                        <p:tgtEl>
                                          <p:spTgt spid="11"/>
                                        </p:tgtEl>
                                      </p:cBhvr>
                                    </p:cmd>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180000"/>
                            </p:stCondLst>
                            <p:childTnLst>
                              <p:par>
                                <p:cTn id="21" presetID="1" presetClass="mediacall" presetSubtype="0" fill="hold" nodeType="afterEffect">
                                  <p:stCondLst>
                                    <p:cond delay="0"/>
                                  </p:stCondLst>
                                  <p:childTnLst>
                                    <p:cmd type="call" cmd="playFrom(0.0)">
                                      <p:cBhvr>
                                        <p:cTn id="22" dur="4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p:cTn id="24" fill="hold" display="0">
                  <p:stCondLst>
                    <p:cond delay="indefinite"/>
                  </p:stCondLst>
                  <p:endCondLst>
                    <p:cond evt="onStopAudio" delay="0">
                      <p:tgtEl>
                        <p:sldTgt/>
                      </p:tgtEl>
                    </p:cond>
                  </p:endCondLst>
                </p:cTn>
                <p:tgtEl>
                  <p:spTgt spid="11"/>
                </p:tgtEl>
              </p:cMediaNode>
            </p:audio>
          </p:childTnLst>
        </p:cTn>
      </p:par>
    </p:tnLst>
    <p:bldLst>
      <p:bldP spid="9" grpId="0" animBg="1"/>
      <p:bldP spid="6" grpId="0" animBg="1"/>
      <p:bldP spid="48" grpId="0"/>
      <p:bldP spid="2"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352800" y="1962438"/>
            <a:ext cx="5486400" cy="2688836"/>
          </a:xfrm>
        </p:spPr>
        <p:txBody>
          <a:bodyPr>
            <a:normAutofit/>
          </a:bodyPr>
          <a:lstStyle/>
          <a:p>
            <a:pPr algn="ctr"/>
            <a:r>
              <a:rPr lang="en-US" sz="4200" b="0" dirty="0">
                <a:latin typeface="+mn-lt"/>
              </a:rPr>
              <a:t>A coworker walks into the kitchen and doesn’t say good morning.</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a:spLocks noChangeAspect="1"/>
          </p:cNvSpPr>
          <p:nvPr/>
        </p:nvSpPr>
        <p:spPr>
          <a:xfrm>
            <a:off x="1499191" y="1219518"/>
            <a:ext cx="869105" cy="995422"/>
          </a:xfrm>
          <a:prstGeom prst="ellipse">
            <a:avLst/>
          </a:prstGeom>
          <a:solidFill>
            <a:srgbClr val="3DCCCA"/>
          </a:solidFill>
        </p:spPr>
        <p:txBody>
          <a:bodyPr wrap="square" rtlCol="0">
            <a:spAutoFit/>
          </a:bodyPr>
          <a:lstStyle/>
          <a:p>
            <a:pPr algn="ctr"/>
            <a:r>
              <a:rPr lang="en-US" sz="4000" b="1" dirty="0">
                <a:solidFill>
                  <a:srgbClr val="000000"/>
                </a:solidFill>
              </a:rPr>
              <a:t>1</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3" name="TextBox 2"/>
          <p:cNvSpPr txBox="1"/>
          <p:nvPr/>
        </p:nvSpPr>
        <p:spPr>
          <a:xfrm>
            <a:off x="2428444" y="219591"/>
            <a:ext cx="8163224"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unprofessional because it can be seen as poor workplace etiquette, however it is not disrespectful because it is not intended to insult or slight their coworkers.  </a:t>
            </a:r>
          </a:p>
        </p:txBody>
      </p:sp>
    </p:spTree>
    <p:extLst>
      <p:ext uri="{BB962C8B-B14F-4D97-AF65-F5344CB8AC3E}">
        <p14:creationId xmlns:p14="http://schemas.microsoft.com/office/powerpoint/2010/main" val="275085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352800" y="2115363"/>
            <a:ext cx="5486400" cy="2120377"/>
          </a:xfrm>
        </p:spPr>
        <p:txBody>
          <a:bodyPr>
            <a:noAutofit/>
          </a:bodyPr>
          <a:lstStyle/>
          <a:p>
            <a:pPr algn="ctr"/>
            <a:r>
              <a:rPr lang="en-US" sz="3800" b="0" dirty="0">
                <a:latin typeface="+mn-lt"/>
              </a:rPr>
              <a:t>A coworker steals your lunch out of the breakroom.</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6" name="TextBox 5">
            <a:extLst>
              <a:ext uri="{FF2B5EF4-FFF2-40B4-BE49-F238E27FC236}">
                <a16:creationId xmlns:a16="http://schemas.microsoft.com/office/drawing/2014/main" id="{9C468E91-16CD-472D-8DD0-5D8A4B8FD6AC}"/>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2</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5" name="TextBox 14"/>
          <p:cNvSpPr txBox="1"/>
          <p:nvPr/>
        </p:nvSpPr>
        <p:spPr>
          <a:xfrm>
            <a:off x="2489743" y="245513"/>
            <a:ext cx="8053252"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both disrespectful and unprofessional because it can be seen as poor workplace etiquette, as well as a complete disregard for their coworkers personal belongings.  </a:t>
            </a:r>
          </a:p>
        </p:txBody>
      </p:sp>
    </p:spTree>
    <p:extLst>
      <p:ext uri="{BB962C8B-B14F-4D97-AF65-F5344CB8AC3E}">
        <p14:creationId xmlns:p14="http://schemas.microsoft.com/office/powerpoint/2010/main" val="156463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9"/>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DCCCA"/>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8B592C-8D2E-4A7E-9E66-E9327C22D0AE}"/>
</file>

<file path=customXml/itemProps2.xml><?xml version="1.0" encoding="utf-8"?>
<ds:datastoreItem xmlns:ds="http://schemas.openxmlformats.org/officeDocument/2006/customXml" ds:itemID="{C7F8F6C9-80A1-42A1-8F2F-3F599991BE8E}"/>
</file>

<file path=customXml/itemProps3.xml><?xml version="1.0" encoding="utf-8"?>
<ds:datastoreItem xmlns:ds="http://schemas.openxmlformats.org/officeDocument/2006/customXml" ds:itemID="{2F992B47-2E5B-46F4-BEAD-018D60DE6758}"/>
</file>

<file path=docProps/app.xml><?xml version="1.0" encoding="utf-8"?>
<Properties xmlns="http://schemas.openxmlformats.org/officeDocument/2006/extended-properties" xmlns:vt="http://schemas.openxmlformats.org/officeDocument/2006/docPropsVTypes">
  <TotalTime>71038</TotalTime>
  <Words>4411</Words>
  <Application>Microsoft Office PowerPoint</Application>
  <PresentationFormat>Widescreen</PresentationFormat>
  <Paragraphs>335</Paragraphs>
  <Slides>24</Slides>
  <Notes>24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Aharoni</vt:lpstr>
      <vt:lpstr>Arial</vt:lpstr>
      <vt:lpstr>Calibri</vt:lpstr>
      <vt:lpstr>Guardian</vt:lpstr>
      <vt:lpstr>Wingdings</vt:lpstr>
      <vt:lpstr>2014 Cafe LA Presentation template</vt:lpstr>
      <vt:lpstr>PowerPoint Presentation</vt:lpstr>
      <vt:lpstr>Respect Can Mean Different Things</vt:lpstr>
      <vt:lpstr>PowerPoint Presentation</vt:lpstr>
      <vt:lpstr>PowerPoint Presentation</vt:lpstr>
      <vt:lpstr>PowerPoint Presentation</vt:lpstr>
      <vt:lpstr>Disrespectful vs Unprofessional</vt:lpstr>
      <vt:lpstr>3 Minutes</vt:lpstr>
      <vt:lpstr>A coworker walks into the kitchen and doesn’t say good morning.</vt:lpstr>
      <vt:lpstr>A coworker steals your lunch out of the breakroom.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Quarters</vt:lpstr>
      <vt:lpstr>Dealing With Conflict</vt:lpstr>
      <vt:lpstr>Word Choice: “You” Versus “I” Statements</vt:lpstr>
      <vt:lpstr>Your Emotions are Contagious</vt:lpstr>
      <vt:lpstr>Respect in the Workplace Starts With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Plubell, Vicka</dc:creator>
  <cp:lastModifiedBy>Hansen, Babatu</cp:lastModifiedBy>
  <cp:revision>783</cp:revision>
  <dcterms:created xsi:type="dcterms:W3CDTF">2019-06-14T18:04:18Z</dcterms:created>
  <dcterms:modified xsi:type="dcterms:W3CDTF">2022-09-19T18:12:15Z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